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2" r:id="rId1"/>
  </p:sldMasterIdLst>
  <p:notesMasterIdLst>
    <p:notesMasterId r:id="rId27"/>
  </p:notesMasterIdLst>
  <p:sldIdLst>
    <p:sldId id="333" r:id="rId2"/>
    <p:sldId id="262" r:id="rId3"/>
    <p:sldId id="263" r:id="rId4"/>
    <p:sldId id="283" r:id="rId5"/>
    <p:sldId id="317" r:id="rId6"/>
    <p:sldId id="279" r:id="rId7"/>
    <p:sldId id="300" r:id="rId8"/>
    <p:sldId id="299" r:id="rId9"/>
    <p:sldId id="325" r:id="rId10"/>
    <p:sldId id="327" r:id="rId11"/>
    <p:sldId id="321" r:id="rId12"/>
    <p:sldId id="324" r:id="rId13"/>
    <p:sldId id="330" r:id="rId14"/>
    <p:sldId id="331" r:id="rId15"/>
    <p:sldId id="332" r:id="rId16"/>
    <p:sldId id="294" r:id="rId17"/>
    <p:sldId id="313" r:id="rId18"/>
    <p:sldId id="315" r:id="rId19"/>
    <p:sldId id="297" r:id="rId20"/>
    <p:sldId id="314" r:id="rId21"/>
    <p:sldId id="334" r:id="rId22"/>
    <p:sldId id="304" r:id="rId23"/>
    <p:sldId id="305" r:id="rId24"/>
    <p:sldId id="306" r:id="rId25"/>
    <p:sldId id="308" r:id="rId26"/>
  </p:sldIdLst>
  <p:sldSz cx="9906000" cy="6858000" type="A4"/>
  <p:notesSz cx="6858000" cy="9144000"/>
  <p:embeddedFontLst>
    <p:embeddedFont>
      <p:font typeface="나눔고딕" panose="020B0600000101010101" charset="-127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나눔스퀘어OTF_ac" panose="020B0600000101010101" pitchFamily="34" charset="-127"/>
      <p:regular r:id="rId36"/>
    </p:embeddedFont>
    <p:embeddedFont>
      <p:font typeface="나눔스퀘어OTF_ac Bold" panose="020B0600000101010101" pitchFamily="34" charset="-127"/>
      <p:bold r:id="rId37"/>
    </p:embeddedFont>
    <p:embeddedFont>
      <p:font typeface="나눔스퀘어OTF_ac ExtraBold" panose="020B0600000101010101" pitchFamily="34" charset="-12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E78"/>
    <a:srgbClr val="14314C"/>
    <a:srgbClr val="002060"/>
    <a:srgbClr val="1B212B"/>
    <a:srgbClr val="E3E3E3"/>
    <a:srgbClr val="1F4F7B"/>
    <a:srgbClr val="D2D2D2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6370" autoAdjust="0"/>
  </p:normalViewPr>
  <p:slideViewPr>
    <p:cSldViewPr snapToGrid="0">
      <p:cViewPr varScale="1">
        <p:scale>
          <a:sx n="111" d="100"/>
          <a:sy n="111" d="100"/>
        </p:scale>
        <p:origin x="1314" y="300"/>
      </p:cViewPr>
      <p:guideLst>
        <p:guide pos="312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ster\Desktop\&#51652;&#51452;%20&#48709;&#45936;&#51060;&#53552;\MFG_PROCESS_NULL_COL_OUT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ster\Desktop\&#51652;&#51452;%20&#48709;&#45936;&#51060;&#53552;\MFG_PROCESS_NULL_COL_OUT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ster\Desktop\&#51652;&#51452;%20&#48709;&#45936;&#51060;&#53552;\MFG_PROCESS_NULL_COL_OUT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94641335267471E-2"/>
          <c:y val="0.1367610960327085"/>
          <c:w val="0.83012882398513776"/>
          <c:h val="0.74228226174190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신흥시장 비중 추이 (%)</c:v>
                </c:pt>
              </c:strCache>
            </c:strRef>
          </c:tx>
          <c:spPr>
            <a:gradFill>
              <a:gsLst>
                <a:gs pos="0">
                  <a:srgbClr val="002060"/>
                </a:gs>
                <a:gs pos="53000">
                  <a:srgbClr val="002060"/>
                </a:gs>
                <a:gs pos="100000">
                  <a:srgbClr val="00206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/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fld id="{45DA6432-916E-45C5-B99E-204E84550732}" type="VALUE">
                      <a:rPr lang="en-US" altLang="ko-KR" sz="1000"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BC2-463A-B5E9-CB9A4167B2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36.6</c:v>
                </c:pt>
                <c:pt idx="1">
                  <c:v>42</c:v>
                </c:pt>
                <c:pt idx="2">
                  <c:v>48.3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C2-463A-B5E9-CB9A4167B21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6"/>
        <c:overlap val="9"/>
        <c:axId val="565082640"/>
        <c:axId val="418821472"/>
      </c:barChart>
      <c:catAx>
        <c:axId val="565082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418821472"/>
        <c:crosses val="autoZero"/>
        <c:auto val="1"/>
        <c:lblAlgn val="ctr"/>
        <c:lblOffset val="100"/>
        <c:noMultiLvlLbl val="0"/>
      </c:catAx>
      <c:valAx>
        <c:axId val="418821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65082640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10275485434930615"/>
          <c:y val="4.9489200749407894E-2"/>
          <c:w val="0.74575036550371954"/>
          <c:h val="0.1142963300738038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OTF_ac" panose="020B0600000101010101" pitchFamily="34" charset="-127"/>
          <a:ea typeface="나눔스퀘어OTF_ac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월별 불량률</c:v>
                </c:pt>
              </c:strCache>
            </c:strRef>
          </c:tx>
          <c:spPr>
            <a:ln w="25400" cap="sq">
              <a:solidFill>
                <a:srgbClr val="002060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4월</c:v>
                </c:pt>
                <c:pt idx="1">
                  <c:v>5월</c:v>
                </c:pt>
                <c:pt idx="2">
                  <c:v>6월</c:v>
                </c:pt>
                <c:pt idx="3">
                  <c:v>7월</c:v>
                </c:pt>
                <c:pt idx="4">
                  <c:v>8월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0.06</c:v>
                </c:pt>
                <c:pt idx="1">
                  <c:v>0.08</c:v>
                </c:pt>
                <c:pt idx="2">
                  <c:v>0.13</c:v>
                </c:pt>
                <c:pt idx="3">
                  <c:v>0.13</c:v>
                </c:pt>
                <c:pt idx="4">
                  <c:v>0.15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82-4295-9D67-FD15D824F6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7795544"/>
        <c:axId val="627797184"/>
      </c:lineChart>
      <c:catAx>
        <c:axId val="62779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627797184"/>
        <c:crosses val="autoZero"/>
        <c:auto val="1"/>
        <c:lblAlgn val="ctr"/>
        <c:lblOffset val="100"/>
        <c:noMultiLvlLbl val="0"/>
      </c:catAx>
      <c:valAx>
        <c:axId val="62779718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627795544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OTF_ac" panose="020B0600000101010101" pitchFamily="34" charset="-127"/>
          <a:ea typeface="나눔스퀘어OTF_ac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Sheet5!$G$4</c:f>
              <c:strCache>
                <c:ptCount val="1"/>
                <c:pt idx="0">
                  <c:v>불량률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Sheet5!$F$5:$F$19</c:f>
              <c:strCache>
                <c:ptCount val="15"/>
                <c:pt idx="0">
                  <c:v>36~37</c:v>
                </c:pt>
                <c:pt idx="1">
                  <c:v>37~38</c:v>
                </c:pt>
                <c:pt idx="2">
                  <c:v>38~39</c:v>
                </c:pt>
                <c:pt idx="3">
                  <c:v>39~40</c:v>
                </c:pt>
                <c:pt idx="4">
                  <c:v>40~41</c:v>
                </c:pt>
                <c:pt idx="5">
                  <c:v>41~42</c:v>
                </c:pt>
                <c:pt idx="6">
                  <c:v>42~43</c:v>
                </c:pt>
                <c:pt idx="7">
                  <c:v>43~44</c:v>
                </c:pt>
                <c:pt idx="8">
                  <c:v>44~45</c:v>
                </c:pt>
                <c:pt idx="9">
                  <c:v>45~46</c:v>
                </c:pt>
                <c:pt idx="10">
                  <c:v>46~47</c:v>
                </c:pt>
                <c:pt idx="11">
                  <c:v>47~48</c:v>
                </c:pt>
                <c:pt idx="12">
                  <c:v>48~49</c:v>
                </c:pt>
                <c:pt idx="13">
                  <c:v>49~50</c:v>
                </c:pt>
                <c:pt idx="14">
                  <c:v>50~51</c:v>
                </c:pt>
              </c:strCache>
            </c:strRef>
          </c:cat>
          <c:val>
            <c:numRef>
              <c:f>Sheet5!$G$5:$G$19</c:f>
              <c:numCache>
                <c:formatCode>0%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9.375E-2</c:v>
                </c:pt>
                <c:pt idx="9">
                  <c:v>6.7270375161707627E-2</c:v>
                </c:pt>
                <c:pt idx="10">
                  <c:v>0.12006319115323855</c:v>
                </c:pt>
                <c:pt idx="11">
                  <c:v>0.31799163179916318</c:v>
                </c:pt>
                <c:pt idx="12">
                  <c:v>0.6853932584269663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E7-4016-B45F-AEAC3442BFE4}"/>
            </c:ext>
          </c:extLst>
        </c:ser>
        <c:ser>
          <c:idx val="1"/>
          <c:order val="1"/>
          <c:tx>
            <c:strRef>
              <c:f>Sheet5!$H$4</c:f>
              <c:strCache>
                <c:ptCount val="1"/>
                <c:pt idx="0">
                  <c:v>양품률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dLbl>
              <c:idx val="9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BE7-4016-B45F-AEAC3442BFE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Sheet5!$F$5:$F$19</c:f>
              <c:strCache>
                <c:ptCount val="15"/>
                <c:pt idx="0">
                  <c:v>36~37</c:v>
                </c:pt>
                <c:pt idx="1">
                  <c:v>37~38</c:v>
                </c:pt>
                <c:pt idx="2">
                  <c:v>38~39</c:v>
                </c:pt>
                <c:pt idx="3">
                  <c:v>39~40</c:v>
                </c:pt>
                <c:pt idx="4">
                  <c:v>40~41</c:v>
                </c:pt>
                <c:pt idx="5">
                  <c:v>41~42</c:v>
                </c:pt>
                <c:pt idx="6">
                  <c:v>42~43</c:v>
                </c:pt>
                <c:pt idx="7">
                  <c:v>43~44</c:v>
                </c:pt>
                <c:pt idx="8">
                  <c:v>44~45</c:v>
                </c:pt>
                <c:pt idx="9">
                  <c:v>45~46</c:v>
                </c:pt>
                <c:pt idx="10">
                  <c:v>46~47</c:v>
                </c:pt>
                <c:pt idx="11">
                  <c:v>47~48</c:v>
                </c:pt>
                <c:pt idx="12">
                  <c:v>48~49</c:v>
                </c:pt>
                <c:pt idx="13">
                  <c:v>49~50</c:v>
                </c:pt>
                <c:pt idx="14">
                  <c:v>50~51</c:v>
                </c:pt>
              </c:strCache>
            </c:strRef>
          </c:cat>
          <c:val>
            <c:numRef>
              <c:f>Sheet5!$H$5:$H$19</c:f>
              <c:numCache>
                <c:formatCode>0%</c:formatCode>
                <c:ptCount val="1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0.90625</c:v>
                </c:pt>
                <c:pt idx="9">
                  <c:v>0.93272962483829236</c:v>
                </c:pt>
                <c:pt idx="10">
                  <c:v>0.8799368088467614</c:v>
                </c:pt>
                <c:pt idx="11">
                  <c:v>0.68200836820083677</c:v>
                </c:pt>
                <c:pt idx="12">
                  <c:v>0.3146067415730337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BE7-4016-B45F-AEAC3442BF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27638600"/>
        <c:axId val="522501112"/>
        <c:axId val="710801200"/>
      </c:bar3DChart>
      <c:catAx>
        <c:axId val="527638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2501112"/>
        <c:crosses val="autoZero"/>
        <c:auto val="1"/>
        <c:lblAlgn val="ctr"/>
        <c:lblOffset val="100"/>
        <c:noMultiLvlLbl val="0"/>
      </c:catAx>
      <c:valAx>
        <c:axId val="5225011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527638600"/>
        <c:crosses val="autoZero"/>
        <c:crossBetween val="between"/>
      </c:valAx>
      <c:serAx>
        <c:axId val="710801200"/>
        <c:scaling>
          <c:orientation val="minMax"/>
        </c:scaling>
        <c:delete val="1"/>
        <c:axPos val="b"/>
        <c:majorTickMark val="none"/>
        <c:minorTickMark val="none"/>
        <c:tickLblPos val="nextTo"/>
        <c:crossAx val="522501112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948818043356052"/>
          <c:y val="0.78606344970614472"/>
          <c:w val="0.13790804609262314"/>
          <c:h val="4.40940378179917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Sheet2!$H$4</c:f>
              <c:strCache>
                <c:ptCount val="1"/>
                <c:pt idx="0">
                  <c:v>불량률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Sheet2!$G$5:$G$25</c:f>
              <c:strCache>
                <c:ptCount val="21"/>
                <c:pt idx="0">
                  <c:v>30-30.1</c:v>
                </c:pt>
                <c:pt idx="1">
                  <c:v>30.1-30.2</c:v>
                </c:pt>
                <c:pt idx="2">
                  <c:v>30.2-30.3</c:v>
                </c:pt>
                <c:pt idx="3">
                  <c:v>30.3-30.4</c:v>
                </c:pt>
                <c:pt idx="4">
                  <c:v>30.4-30.5</c:v>
                </c:pt>
                <c:pt idx="5">
                  <c:v>30.5-30.6</c:v>
                </c:pt>
                <c:pt idx="6">
                  <c:v>30.6-30.7</c:v>
                </c:pt>
                <c:pt idx="7">
                  <c:v>30.7-30.8</c:v>
                </c:pt>
                <c:pt idx="8">
                  <c:v>30.8-30.9</c:v>
                </c:pt>
                <c:pt idx="9">
                  <c:v>30.9-31</c:v>
                </c:pt>
                <c:pt idx="10">
                  <c:v>31-31.1</c:v>
                </c:pt>
                <c:pt idx="11">
                  <c:v>31.1-31.2</c:v>
                </c:pt>
                <c:pt idx="12">
                  <c:v>31.2-31.3</c:v>
                </c:pt>
                <c:pt idx="13">
                  <c:v>31.3-31.4</c:v>
                </c:pt>
                <c:pt idx="14">
                  <c:v>31.4-31.5</c:v>
                </c:pt>
                <c:pt idx="15">
                  <c:v>31.5-31.6</c:v>
                </c:pt>
                <c:pt idx="16">
                  <c:v>31.6-31.7</c:v>
                </c:pt>
                <c:pt idx="17">
                  <c:v>31.7-31.8</c:v>
                </c:pt>
                <c:pt idx="18">
                  <c:v>31.8-31.9</c:v>
                </c:pt>
                <c:pt idx="19">
                  <c:v>31.9-32</c:v>
                </c:pt>
                <c:pt idx="20">
                  <c:v>32-32.1</c:v>
                </c:pt>
              </c:strCache>
            </c:strRef>
          </c:cat>
          <c:val>
            <c:numRef>
              <c:f>Sheet2!$H$5:$H$25</c:f>
              <c:numCache>
                <c:formatCode>0%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0.17741935483870969</c:v>
                </c:pt>
                <c:pt idx="4">
                  <c:v>0.10204081632653061</c:v>
                </c:pt>
                <c:pt idx="5">
                  <c:v>3.6496350364963501E-2</c:v>
                </c:pt>
                <c:pt idx="6">
                  <c:v>6.4285714285714279E-2</c:v>
                </c:pt>
                <c:pt idx="7">
                  <c:v>6.7796610169491525E-2</c:v>
                </c:pt>
                <c:pt idx="8">
                  <c:v>6.5326633165829151E-2</c:v>
                </c:pt>
                <c:pt idx="9">
                  <c:v>6.6176470588235295E-2</c:v>
                </c:pt>
                <c:pt idx="10">
                  <c:v>9.3457943925233641E-2</c:v>
                </c:pt>
                <c:pt idx="11">
                  <c:v>0.13253012048192772</c:v>
                </c:pt>
                <c:pt idx="12">
                  <c:v>0.12886597938144329</c:v>
                </c:pt>
                <c:pt idx="13">
                  <c:v>0.15596330275229359</c:v>
                </c:pt>
                <c:pt idx="14">
                  <c:v>6.1079545454545456E-2</c:v>
                </c:pt>
                <c:pt idx="15">
                  <c:v>0.65517241379310343</c:v>
                </c:pt>
                <c:pt idx="16">
                  <c:v>0.90909090909090906</c:v>
                </c:pt>
                <c:pt idx="17">
                  <c:v>0.84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02-48EE-8F3A-914FA561D214}"/>
            </c:ext>
          </c:extLst>
        </c:ser>
        <c:ser>
          <c:idx val="1"/>
          <c:order val="1"/>
          <c:tx>
            <c:strRef>
              <c:f>Sheet2!$I$4</c:f>
              <c:strCache>
                <c:ptCount val="1"/>
                <c:pt idx="0">
                  <c:v>양품률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902-48EE-8F3A-914FA561D214}"/>
                </c:ext>
              </c:extLst>
            </c:dLbl>
            <c:dLbl>
              <c:idx val="1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902-48EE-8F3A-914FA561D2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Sheet2!$G$5:$G$25</c:f>
              <c:strCache>
                <c:ptCount val="21"/>
                <c:pt idx="0">
                  <c:v>30-30.1</c:v>
                </c:pt>
                <c:pt idx="1">
                  <c:v>30.1-30.2</c:v>
                </c:pt>
                <c:pt idx="2">
                  <c:v>30.2-30.3</c:v>
                </c:pt>
                <c:pt idx="3">
                  <c:v>30.3-30.4</c:v>
                </c:pt>
                <c:pt idx="4">
                  <c:v>30.4-30.5</c:v>
                </c:pt>
                <c:pt idx="5">
                  <c:v>30.5-30.6</c:v>
                </c:pt>
                <c:pt idx="6">
                  <c:v>30.6-30.7</c:v>
                </c:pt>
                <c:pt idx="7">
                  <c:v>30.7-30.8</c:v>
                </c:pt>
                <c:pt idx="8">
                  <c:v>30.8-30.9</c:v>
                </c:pt>
                <c:pt idx="9">
                  <c:v>30.9-31</c:v>
                </c:pt>
                <c:pt idx="10">
                  <c:v>31-31.1</c:v>
                </c:pt>
                <c:pt idx="11">
                  <c:v>31.1-31.2</c:v>
                </c:pt>
                <c:pt idx="12">
                  <c:v>31.2-31.3</c:v>
                </c:pt>
                <c:pt idx="13">
                  <c:v>31.3-31.4</c:v>
                </c:pt>
                <c:pt idx="14">
                  <c:v>31.4-31.5</c:v>
                </c:pt>
                <c:pt idx="15">
                  <c:v>31.5-31.6</c:v>
                </c:pt>
                <c:pt idx="16">
                  <c:v>31.6-31.7</c:v>
                </c:pt>
                <c:pt idx="17">
                  <c:v>31.7-31.8</c:v>
                </c:pt>
                <c:pt idx="18">
                  <c:v>31.8-31.9</c:v>
                </c:pt>
                <c:pt idx="19">
                  <c:v>31.9-32</c:v>
                </c:pt>
                <c:pt idx="20">
                  <c:v>32-32.1</c:v>
                </c:pt>
              </c:strCache>
            </c:strRef>
          </c:cat>
          <c:val>
            <c:numRef>
              <c:f>Sheet2!$I$5:$I$25</c:f>
              <c:numCache>
                <c:formatCode>0%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0.82258064516129026</c:v>
                </c:pt>
                <c:pt idx="4">
                  <c:v>0.89795918367346939</c:v>
                </c:pt>
                <c:pt idx="5">
                  <c:v>0.96350364963503654</c:v>
                </c:pt>
                <c:pt idx="6">
                  <c:v>0.93571428571428572</c:v>
                </c:pt>
                <c:pt idx="7">
                  <c:v>0.93220338983050843</c:v>
                </c:pt>
                <c:pt idx="8">
                  <c:v>0.9346733668341709</c:v>
                </c:pt>
                <c:pt idx="9">
                  <c:v>0.93382352941176472</c:v>
                </c:pt>
                <c:pt idx="10">
                  <c:v>0.90654205607476634</c:v>
                </c:pt>
                <c:pt idx="11">
                  <c:v>0.86746987951807231</c:v>
                </c:pt>
                <c:pt idx="12">
                  <c:v>0.87113402061855671</c:v>
                </c:pt>
                <c:pt idx="13">
                  <c:v>0.84403669724770647</c:v>
                </c:pt>
                <c:pt idx="14">
                  <c:v>0.93892045454545459</c:v>
                </c:pt>
                <c:pt idx="15">
                  <c:v>0.34482758620689657</c:v>
                </c:pt>
                <c:pt idx="16">
                  <c:v>9.0909090909090939E-2</c:v>
                </c:pt>
                <c:pt idx="17">
                  <c:v>0.16000000000000003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902-48EE-8F3A-914FA561D2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28828024"/>
        <c:axId val="528828352"/>
        <c:axId val="87046944"/>
      </c:bar3DChart>
      <c:catAx>
        <c:axId val="528828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8828352"/>
        <c:crosses val="autoZero"/>
        <c:auto val="1"/>
        <c:lblAlgn val="ctr"/>
        <c:lblOffset val="100"/>
        <c:noMultiLvlLbl val="0"/>
      </c:catAx>
      <c:valAx>
        <c:axId val="5288283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528828024"/>
        <c:crosses val="autoZero"/>
        <c:crossBetween val="between"/>
      </c:valAx>
      <c:serAx>
        <c:axId val="87046944"/>
        <c:scaling>
          <c:orientation val="minMax"/>
        </c:scaling>
        <c:delete val="1"/>
        <c:axPos val="b"/>
        <c:majorTickMark val="none"/>
        <c:minorTickMark val="none"/>
        <c:tickLblPos val="nextTo"/>
        <c:crossAx val="528828352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3983515166801707"/>
          <c:y val="0.79404715147374783"/>
          <c:w val="0.14293360312244108"/>
          <c:h val="4.76908818008752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Sheet4!$H$4</c:f>
              <c:strCache>
                <c:ptCount val="1"/>
                <c:pt idx="0">
                  <c:v>불량률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Sheet4!$G$5:$G$18</c:f>
              <c:strCache>
                <c:ptCount val="14"/>
                <c:pt idx="0">
                  <c:v>3043-3142</c:v>
                </c:pt>
                <c:pt idx="1">
                  <c:v>3143-3242</c:v>
                </c:pt>
                <c:pt idx="2">
                  <c:v>3243-3342</c:v>
                </c:pt>
                <c:pt idx="3">
                  <c:v>3343-3442</c:v>
                </c:pt>
                <c:pt idx="4">
                  <c:v>3443-3542</c:v>
                </c:pt>
                <c:pt idx="5">
                  <c:v>3543-3642</c:v>
                </c:pt>
                <c:pt idx="6">
                  <c:v>3643-3742</c:v>
                </c:pt>
                <c:pt idx="7">
                  <c:v>3743-3842</c:v>
                </c:pt>
                <c:pt idx="8">
                  <c:v>3843-3942</c:v>
                </c:pt>
                <c:pt idx="9">
                  <c:v>3943-4042</c:v>
                </c:pt>
                <c:pt idx="10">
                  <c:v>4043-4142</c:v>
                </c:pt>
                <c:pt idx="11">
                  <c:v>4143-4242</c:v>
                </c:pt>
                <c:pt idx="12">
                  <c:v>4243-4342</c:v>
                </c:pt>
                <c:pt idx="13">
                  <c:v>4343-4442</c:v>
                </c:pt>
              </c:strCache>
            </c:strRef>
          </c:cat>
          <c:val>
            <c:numRef>
              <c:f>Sheet4!$H$5:$H$18</c:f>
              <c:numCache>
                <c:formatCode>0%</c:formatCode>
                <c:ptCount val="14"/>
                <c:pt idx="0">
                  <c:v>1</c:v>
                </c:pt>
                <c:pt idx="1">
                  <c:v>0.61956521739130432</c:v>
                </c:pt>
                <c:pt idx="2">
                  <c:v>9.9518459069020862E-2</c:v>
                </c:pt>
                <c:pt idx="3">
                  <c:v>9.1891891891891897E-2</c:v>
                </c:pt>
                <c:pt idx="4">
                  <c:v>0.25454545454545452</c:v>
                </c:pt>
                <c:pt idx="5">
                  <c:v>2.5974025974025976E-2</c:v>
                </c:pt>
                <c:pt idx="6">
                  <c:v>0.27500000000000002</c:v>
                </c:pt>
                <c:pt idx="7">
                  <c:v>0.11820652173913043</c:v>
                </c:pt>
                <c:pt idx="8">
                  <c:v>7.0991432068543456E-2</c:v>
                </c:pt>
                <c:pt idx="9">
                  <c:v>8.9285714285714281E-3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1B-4198-8BAF-7030C42C0631}"/>
            </c:ext>
          </c:extLst>
        </c:ser>
        <c:ser>
          <c:idx val="1"/>
          <c:order val="1"/>
          <c:tx>
            <c:strRef>
              <c:f>Sheet4!$I$4</c:f>
              <c:strCache>
                <c:ptCount val="1"/>
                <c:pt idx="0">
                  <c:v>양품률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F1B-4198-8BAF-7030C42C06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Sheet4!$G$5:$G$18</c:f>
              <c:strCache>
                <c:ptCount val="14"/>
                <c:pt idx="0">
                  <c:v>3043-3142</c:v>
                </c:pt>
                <c:pt idx="1">
                  <c:v>3143-3242</c:v>
                </c:pt>
                <c:pt idx="2">
                  <c:v>3243-3342</c:v>
                </c:pt>
                <c:pt idx="3">
                  <c:v>3343-3442</c:v>
                </c:pt>
                <c:pt idx="4">
                  <c:v>3443-3542</c:v>
                </c:pt>
                <c:pt idx="5">
                  <c:v>3543-3642</c:v>
                </c:pt>
                <c:pt idx="6">
                  <c:v>3643-3742</c:v>
                </c:pt>
                <c:pt idx="7">
                  <c:v>3743-3842</c:v>
                </c:pt>
                <c:pt idx="8">
                  <c:v>3843-3942</c:v>
                </c:pt>
                <c:pt idx="9">
                  <c:v>3943-4042</c:v>
                </c:pt>
                <c:pt idx="10">
                  <c:v>4043-4142</c:v>
                </c:pt>
                <c:pt idx="11">
                  <c:v>4143-4242</c:v>
                </c:pt>
                <c:pt idx="12">
                  <c:v>4243-4342</c:v>
                </c:pt>
                <c:pt idx="13">
                  <c:v>4343-4442</c:v>
                </c:pt>
              </c:strCache>
            </c:strRef>
          </c:cat>
          <c:val>
            <c:numRef>
              <c:f>Sheet4!$I$5:$I$18</c:f>
              <c:numCache>
                <c:formatCode>0%</c:formatCode>
                <c:ptCount val="14"/>
                <c:pt idx="0">
                  <c:v>0</c:v>
                </c:pt>
                <c:pt idx="1">
                  <c:v>0.38043478260869568</c:v>
                </c:pt>
                <c:pt idx="2">
                  <c:v>0.9004815409309791</c:v>
                </c:pt>
                <c:pt idx="3">
                  <c:v>0.90810810810810816</c:v>
                </c:pt>
                <c:pt idx="4">
                  <c:v>0.74545454545454548</c:v>
                </c:pt>
                <c:pt idx="5">
                  <c:v>0.97402597402597402</c:v>
                </c:pt>
                <c:pt idx="6">
                  <c:v>0.72499999999999998</c:v>
                </c:pt>
                <c:pt idx="7">
                  <c:v>0.88179347826086962</c:v>
                </c:pt>
                <c:pt idx="8">
                  <c:v>0.92900856793145659</c:v>
                </c:pt>
                <c:pt idx="9">
                  <c:v>0.9910714285714286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1B-4198-8BAF-7030C42C06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75636232"/>
        <c:axId val="751147920"/>
        <c:axId val="750896224"/>
      </c:bar3DChart>
      <c:catAx>
        <c:axId val="475636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51147920"/>
        <c:crosses val="autoZero"/>
        <c:auto val="1"/>
        <c:lblAlgn val="ctr"/>
        <c:lblOffset val="100"/>
        <c:noMultiLvlLbl val="0"/>
      </c:catAx>
      <c:valAx>
        <c:axId val="7511479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475636232"/>
        <c:crosses val="autoZero"/>
        <c:crossBetween val="between"/>
      </c:valAx>
      <c:serAx>
        <c:axId val="750896224"/>
        <c:scaling>
          <c:orientation val="minMax"/>
        </c:scaling>
        <c:delete val="1"/>
        <c:axPos val="b"/>
        <c:majorTickMark val="none"/>
        <c:minorTickMark val="none"/>
        <c:tickLblPos val="nextTo"/>
        <c:crossAx val="751147920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3376464243339452"/>
          <c:y val="0.84076645348908863"/>
          <c:w val="0.16169431560780931"/>
          <c:h val="5.28172710805515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43447-E39D-4DD5-958D-B923A3188061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2BEFA-21B3-4CC9-B96F-B65D60000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632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66509-524B-48AA-A06C-1387699E02C4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77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37CE-56B0-446D-867D-49C8DF0A31D3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71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13294-1620-471A-8168-38D7FC9844D6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947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E3F5E-9EFB-4492-A07C-F0CB6AF06DB2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010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7A78-D549-45DB-BC3A-011C97A523B8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64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02EE7-DA39-4DA5-9CAD-AB44D427C6A6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4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D313-D0DD-455D-A573-5416349102A2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855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4673-76F7-44AC-9BA1-4DB989A53F44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0428E-2CF0-42D2-8D7E-9DFD6123AC06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61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2D039-2A67-4A2C-B588-4A329C5DD83C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9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B8BFA-79E0-4AE3-A75D-DE3C02061721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56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02104-D992-4D5D-87BB-241C61E49F40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80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6449414-6B4C-44BE-A627-78AFC3869487}"/>
              </a:ext>
            </a:extLst>
          </p:cNvPr>
          <p:cNvGrpSpPr/>
          <p:nvPr/>
        </p:nvGrpSpPr>
        <p:grpSpPr>
          <a:xfrm>
            <a:off x="1" y="-5415"/>
            <a:ext cx="9906000" cy="6868828"/>
            <a:chOff x="-3314" y="-5415"/>
            <a:chExt cx="12203859" cy="6868828"/>
          </a:xfrm>
          <a:gradFill>
            <a:gsLst>
              <a:gs pos="5000">
                <a:srgbClr val="002060"/>
              </a:gs>
              <a:gs pos="68000">
                <a:schemeClr val="accent1">
                  <a:lumMod val="60000"/>
                  <a:lumOff val="40000"/>
                </a:schemeClr>
              </a:gs>
              <a:gs pos="78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2700000" scaled="1"/>
          </a:gra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2E0A745-B428-405F-B70B-5DDD522BB728}"/>
                </a:ext>
              </a:extLst>
            </p:cNvPr>
            <p:cNvSpPr/>
            <p:nvPr/>
          </p:nvSpPr>
          <p:spPr>
            <a:xfrm>
              <a:off x="-3314" y="-5415"/>
              <a:ext cx="12191999" cy="3179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6A3EBCE-C5A3-4702-8DA3-6FF2591FE078}"/>
                </a:ext>
              </a:extLst>
            </p:cNvPr>
            <p:cNvSpPr/>
            <p:nvPr/>
          </p:nvSpPr>
          <p:spPr>
            <a:xfrm rot="5400000">
              <a:off x="-3268580" y="3268580"/>
              <a:ext cx="6858002" cy="320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896011-4F72-4C70-B815-995AC309B3C9}"/>
                </a:ext>
              </a:extLst>
            </p:cNvPr>
            <p:cNvSpPr/>
            <p:nvPr/>
          </p:nvSpPr>
          <p:spPr>
            <a:xfrm rot="5400000">
              <a:off x="8611123" y="3268578"/>
              <a:ext cx="6858002" cy="320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31C0589-1A1A-405A-BF36-B17F536D51AB}"/>
                </a:ext>
              </a:extLst>
            </p:cNvPr>
            <p:cNvSpPr/>
            <p:nvPr/>
          </p:nvSpPr>
          <p:spPr>
            <a:xfrm>
              <a:off x="-3313" y="6545436"/>
              <a:ext cx="12191999" cy="3179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90C6948F-7A6D-4ADE-A65E-29E7938371E6}"/>
              </a:ext>
            </a:extLst>
          </p:cNvPr>
          <p:cNvSpPr/>
          <p:nvPr/>
        </p:nvSpPr>
        <p:spPr>
          <a:xfrm rot="16200000">
            <a:off x="4200942" y="-454548"/>
            <a:ext cx="1504121" cy="1179444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3B9166-33DC-40E7-BE02-685F54049B3B}"/>
              </a:ext>
            </a:extLst>
          </p:cNvPr>
          <p:cNvSpPr/>
          <p:nvPr/>
        </p:nvSpPr>
        <p:spPr>
          <a:xfrm>
            <a:off x="-1000" y="2223145"/>
            <a:ext cx="9906000" cy="3569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2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설비 및 작업 조건 최적화를 통한</a:t>
            </a:r>
            <a:endParaRPr lang="ko-KR" altLang="en-US" sz="4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불량률 </a:t>
            </a:r>
            <a:r>
              <a:rPr lang="en-US" altLang="ko-KR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Zero</a:t>
            </a:r>
            <a:r>
              <a:rPr lang="ko-KR" altLang="en-US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화</a:t>
            </a:r>
            <a:r>
              <a:rPr lang="ko-KR" altLang="en-US" sz="42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달성</a:t>
            </a:r>
            <a:endParaRPr lang="en-US" altLang="ko-KR" sz="4200" dirty="0">
              <a:solidFill>
                <a:srgbClr val="000000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반 </a:t>
            </a: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조</a:t>
            </a:r>
            <a:endParaRPr lang="en-US" altLang="ko-KR" sz="1400" dirty="0">
              <a:solidFill>
                <a:srgbClr val="0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구본철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박진주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서혜민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유대선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이종하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장혜림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BBEE8B9-5A57-49CB-B1EE-CC46EEACF836}"/>
              </a:ext>
            </a:extLst>
          </p:cNvPr>
          <p:cNvGrpSpPr/>
          <p:nvPr/>
        </p:nvGrpSpPr>
        <p:grpSpPr>
          <a:xfrm>
            <a:off x="3884785" y="1566067"/>
            <a:ext cx="2136429" cy="400110"/>
            <a:chOff x="3915688" y="1293708"/>
            <a:chExt cx="2136429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90C2DC-1273-4006-A82B-BDBAD691E1DD}"/>
                </a:ext>
              </a:extLst>
            </p:cNvPr>
            <p:cNvSpPr txBox="1"/>
            <p:nvPr/>
          </p:nvSpPr>
          <p:spPr>
            <a:xfrm>
              <a:off x="4288493" y="1293708"/>
              <a:ext cx="17636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27244C0-03D7-45BF-B42A-6D862A424E08}"/>
                </a:ext>
              </a:extLst>
            </p:cNvPr>
            <p:cNvGrpSpPr/>
            <p:nvPr/>
          </p:nvGrpSpPr>
          <p:grpSpPr>
            <a:xfrm>
              <a:off x="3915688" y="1369242"/>
              <a:ext cx="413447" cy="25252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3A7341A-CBA9-4AC6-B068-BFD824A1AE5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7F5F645-4C08-4FC2-A34D-29D9A647EBDB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8075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설비와 작업 시간의 편차에 의한 불량 발생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2F8706-C7E7-4A99-8720-CC3B43087DFF}"/>
              </a:ext>
            </a:extLst>
          </p:cNvPr>
          <p:cNvSpPr/>
          <p:nvPr/>
        </p:nvSpPr>
        <p:spPr>
          <a:xfrm>
            <a:off x="389789" y="1600212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30EFBB-3068-4003-8705-AAEE8F4D6BF3}"/>
              </a:ext>
            </a:extLst>
          </p:cNvPr>
          <p:cNvSpPr/>
          <p:nvPr/>
        </p:nvSpPr>
        <p:spPr>
          <a:xfrm rot="10800000" flipH="1">
            <a:off x="464070" y="1670287"/>
            <a:ext cx="4309534" cy="46822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5F6E71-1296-4E71-9403-A0FB081758CA}"/>
              </a:ext>
            </a:extLst>
          </p:cNvPr>
          <p:cNvSpPr txBox="1"/>
          <p:nvPr/>
        </p:nvSpPr>
        <p:spPr>
          <a:xfrm>
            <a:off x="383361" y="1699802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파생변수 생성하여 작업시간의 편차와 불량 비교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0258F59-FC3B-4117-8F0B-20E10B451F59}"/>
              </a:ext>
            </a:extLst>
          </p:cNvPr>
          <p:cNvSpPr/>
          <p:nvPr/>
        </p:nvSpPr>
        <p:spPr>
          <a:xfrm>
            <a:off x="391761" y="1205929"/>
            <a:ext cx="3627346" cy="39173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작업시간 편차에 의한 불량 발생 분석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84D01B-44A9-41CD-83D2-B4EC7222E3D6}"/>
              </a:ext>
            </a:extLst>
          </p:cNvPr>
          <p:cNvSpPr/>
          <p:nvPr/>
        </p:nvSpPr>
        <p:spPr>
          <a:xfrm>
            <a:off x="5080641" y="1629629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4A67F5-1AE7-4494-8FE3-A430255E2731}"/>
              </a:ext>
            </a:extLst>
          </p:cNvPr>
          <p:cNvSpPr/>
          <p:nvPr/>
        </p:nvSpPr>
        <p:spPr>
          <a:xfrm rot="10800000" flipH="1">
            <a:off x="5144167" y="4180239"/>
            <a:ext cx="4309535" cy="22472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D712D07-C79B-4C04-94A0-2FA954F07B85}"/>
              </a:ext>
            </a:extLst>
          </p:cNvPr>
          <p:cNvSpPr/>
          <p:nvPr/>
        </p:nvSpPr>
        <p:spPr>
          <a:xfrm rot="10800000" flipH="1">
            <a:off x="5145542" y="1670287"/>
            <a:ext cx="4309534" cy="2420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3C50E5-28CC-40B6-89EA-666C6B31DE8B}"/>
              </a:ext>
            </a:extLst>
          </p:cNvPr>
          <p:cNvSpPr txBox="1"/>
          <p:nvPr/>
        </p:nvSpPr>
        <p:spPr>
          <a:xfrm>
            <a:off x="5158597" y="1699802"/>
            <a:ext cx="5000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로지스틱 회귀분석을 통한 주요 작업시간 탐색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F9959F-8F6E-4709-BBD2-3BA84E4A7212}"/>
              </a:ext>
            </a:extLst>
          </p:cNvPr>
          <p:cNvSpPr txBox="1"/>
          <p:nvPr/>
        </p:nvSpPr>
        <p:spPr>
          <a:xfrm>
            <a:off x="5164298" y="4206118"/>
            <a:ext cx="4357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의사결정나무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랜덤 포레스트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그래디언트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부스팅을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통한 주요 작업시간 탐색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9EEC94E1-7B92-4A2C-8D88-67012A2EBC8E}"/>
              </a:ext>
            </a:extLst>
          </p:cNvPr>
          <p:cNvSpPr>
            <a:spLocks noGrp="1"/>
          </p:cNvSpPr>
          <p:nvPr/>
        </p:nvSpPr>
        <p:spPr>
          <a:xfrm>
            <a:off x="7546653" y="1906116"/>
            <a:ext cx="2012843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양의 회귀계수 중 유전체 소성 작업시간의 영향력이 가장 큼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30" name="표 7">
            <a:extLst>
              <a:ext uri="{FF2B5EF4-FFF2-40B4-BE49-F238E27FC236}">
                <a16:creationId xmlns:a16="http://schemas.microsoft.com/office/drawing/2014/main" id="{1C0B0840-2020-4380-9BB5-F3F1F63D8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859535"/>
              </p:ext>
            </p:extLst>
          </p:nvPr>
        </p:nvGraphicFramePr>
        <p:xfrm>
          <a:off x="5291533" y="5149356"/>
          <a:ext cx="4037463" cy="1203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821">
                  <a:extLst>
                    <a:ext uri="{9D8B030D-6E8A-4147-A177-3AD203B41FA5}">
                      <a16:colId xmlns:a16="http://schemas.microsoft.com/office/drawing/2014/main" val="879808542"/>
                    </a:ext>
                  </a:extLst>
                </a:gridCol>
                <a:gridCol w="1345821">
                  <a:extLst>
                    <a:ext uri="{9D8B030D-6E8A-4147-A177-3AD203B41FA5}">
                      <a16:colId xmlns:a16="http://schemas.microsoft.com/office/drawing/2014/main" val="1847072093"/>
                    </a:ext>
                  </a:extLst>
                </a:gridCol>
                <a:gridCol w="1345821">
                  <a:extLst>
                    <a:ext uri="{9D8B030D-6E8A-4147-A177-3AD203B41FA5}">
                      <a16:colId xmlns:a16="http://schemas.microsoft.com/office/drawing/2014/main" val="1517246309"/>
                    </a:ext>
                  </a:extLst>
                </a:gridCol>
              </a:tblGrid>
              <a:tr h="1888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GB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18657"/>
                  </a:ext>
                </a:extLst>
              </a:tr>
              <a:tr h="314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647"/>
                  </a:ext>
                </a:extLst>
              </a:tr>
              <a:tr h="314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버스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버스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버스 소성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231551"/>
                  </a:ext>
                </a:extLst>
              </a:tr>
              <a:tr h="314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AGING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AGING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B dispenser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769553"/>
                  </a:ext>
                </a:extLst>
              </a:tr>
            </a:tbl>
          </a:graphicData>
        </a:graphic>
      </p:graphicFrame>
      <p:sp>
        <p:nvSpPr>
          <p:cNvPr id="31" name="제목 1">
            <a:extLst>
              <a:ext uri="{FF2B5EF4-FFF2-40B4-BE49-F238E27FC236}">
                <a16:creationId xmlns:a16="http://schemas.microsoft.com/office/drawing/2014/main" id="{49BCA240-B5A3-459B-8587-38E6D2720DA7}"/>
              </a:ext>
            </a:extLst>
          </p:cNvPr>
          <p:cNvSpPr>
            <a:spLocks noGrp="1"/>
          </p:cNvSpPr>
          <p:nvPr/>
        </p:nvSpPr>
        <p:spPr>
          <a:xfrm>
            <a:off x="5123663" y="4218051"/>
            <a:ext cx="4407355" cy="140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변수중요도 상위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개를 살펴본 결과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작업시간이 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주요 변수로 도출됨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A4B7EC4-3EFC-4485-9EE0-9ED8C26F8EAA}"/>
              </a:ext>
            </a:extLst>
          </p:cNvPr>
          <p:cNvGrpSpPr/>
          <p:nvPr/>
        </p:nvGrpSpPr>
        <p:grpSpPr>
          <a:xfrm>
            <a:off x="5232056" y="2191893"/>
            <a:ext cx="2325749" cy="1753154"/>
            <a:chOff x="5232056" y="2191893"/>
            <a:chExt cx="2325749" cy="175315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3D2F8F3-5641-4510-BBEB-258A6F2AF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481" t="3087" r="5654" b="3042"/>
            <a:stretch/>
          </p:blipFill>
          <p:spPr>
            <a:xfrm>
              <a:off x="5232056" y="2191893"/>
              <a:ext cx="2325749" cy="1753154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8B858AE-6189-416E-A2DB-23BAE8FD0433}"/>
                </a:ext>
              </a:extLst>
            </p:cNvPr>
            <p:cNvSpPr/>
            <p:nvPr/>
          </p:nvSpPr>
          <p:spPr>
            <a:xfrm>
              <a:off x="6411951" y="2968927"/>
              <a:ext cx="1145854" cy="9381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9874E4B-770F-428A-8BF7-8D10BD2D1F93}"/>
                </a:ext>
              </a:extLst>
            </p:cNvPr>
            <p:cNvSpPr/>
            <p:nvPr/>
          </p:nvSpPr>
          <p:spPr>
            <a:xfrm>
              <a:off x="5481381" y="2920107"/>
              <a:ext cx="1024639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7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TAT_4DIELEC_FIRE </a:t>
              </a:r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9C5D084D-C335-438D-8956-3DBFD38EAA02}"/>
              </a:ext>
            </a:extLst>
          </p:cNvPr>
          <p:cNvSpPr>
            <a:spLocks noGrp="1"/>
          </p:cNvSpPr>
          <p:nvPr/>
        </p:nvSpPr>
        <p:spPr>
          <a:xfrm>
            <a:off x="677324" y="2312083"/>
            <a:ext cx="3495178" cy="675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‘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편차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’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나타내는 파생변수 생성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gap = (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변량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– LOT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평균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Ex.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gap = LOT 101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변량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– LOT 101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평균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B7A11B8-7B9F-4978-AB9E-3F2C736FA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15"/>
          <a:stretch/>
        </p:blipFill>
        <p:spPr>
          <a:xfrm>
            <a:off x="507314" y="4255151"/>
            <a:ext cx="2644462" cy="1709167"/>
          </a:xfrm>
          <a:prstGeom prst="rect">
            <a:avLst/>
          </a:prstGeom>
        </p:spPr>
      </p:pic>
      <p:sp>
        <p:nvSpPr>
          <p:cNvPr id="39" name="제목 1">
            <a:extLst>
              <a:ext uri="{FF2B5EF4-FFF2-40B4-BE49-F238E27FC236}">
                <a16:creationId xmlns:a16="http://schemas.microsoft.com/office/drawing/2014/main" id="{C936D134-FC72-4842-825A-0B24B7D24416}"/>
              </a:ext>
            </a:extLst>
          </p:cNvPr>
          <p:cNvSpPr>
            <a:spLocks noGrp="1"/>
          </p:cNvSpPr>
          <p:nvPr/>
        </p:nvSpPr>
        <p:spPr>
          <a:xfrm>
            <a:off x="600606" y="3345397"/>
            <a:ext cx="3495178" cy="450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작업시간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</a:p>
        </p:txBody>
      </p:sp>
      <p:graphicFrame>
        <p:nvGraphicFramePr>
          <p:cNvPr id="40" name="표 22">
            <a:extLst>
              <a:ext uri="{FF2B5EF4-FFF2-40B4-BE49-F238E27FC236}">
                <a16:creationId xmlns:a16="http://schemas.microsoft.com/office/drawing/2014/main" id="{FE26FEE7-8097-456C-8293-9F3E11185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707617"/>
              </p:ext>
            </p:extLst>
          </p:nvPr>
        </p:nvGraphicFramePr>
        <p:xfrm>
          <a:off x="3200672" y="4621924"/>
          <a:ext cx="1506026" cy="904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013">
                  <a:extLst>
                    <a:ext uri="{9D8B030D-6E8A-4147-A177-3AD203B41FA5}">
                      <a16:colId xmlns:a16="http://schemas.microsoft.com/office/drawing/2014/main" val="1267269363"/>
                    </a:ext>
                  </a:extLst>
                </a:gridCol>
                <a:gridCol w="753013">
                  <a:extLst>
                    <a:ext uri="{9D8B030D-6E8A-4147-A177-3AD203B41FA5}">
                      <a16:colId xmlns:a16="http://schemas.microsoft.com/office/drawing/2014/main" val="2600504529"/>
                    </a:ext>
                  </a:extLst>
                </a:gridCol>
              </a:tblGrid>
              <a:tr h="281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편차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불량률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45802"/>
                  </a:ext>
                </a:extLst>
              </a:tr>
              <a:tr h="340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 </a:t>
                      </a:r>
                      <a:r>
                        <a:rPr lang="ko-KR" altLang="en-US" sz="1200" dirty="0"/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16.7%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857252"/>
                  </a:ext>
                </a:extLst>
              </a:tr>
              <a:tr h="281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 </a:t>
                      </a:r>
                      <a:r>
                        <a:rPr lang="ko-KR" altLang="en-US" sz="1200" dirty="0"/>
                        <a:t>미만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7.3 %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610449"/>
                  </a:ext>
                </a:extLst>
              </a:tr>
            </a:tbl>
          </a:graphicData>
        </a:graphic>
      </p:graphicFrame>
      <p:sp>
        <p:nvSpPr>
          <p:cNvPr id="41" name="제목 1">
            <a:extLst>
              <a:ext uri="{FF2B5EF4-FFF2-40B4-BE49-F238E27FC236}">
                <a16:creationId xmlns:a16="http://schemas.microsoft.com/office/drawing/2014/main" id="{1DD27D17-F177-4A47-94B9-C7935D274C30}"/>
              </a:ext>
            </a:extLst>
          </p:cNvPr>
          <p:cNvSpPr>
            <a:spLocks noGrp="1"/>
          </p:cNvSpPr>
          <p:nvPr/>
        </p:nvSpPr>
        <p:spPr>
          <a:xfrm>
            <a:off x="442638" y="3556532"/>
            <a:ext cx="4352395" cy="675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작업시간의 편차가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0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클 때 불량 발생 가능성이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A116FC-B496-4510-B04B-37C58F335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03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 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6629EF-2C65-47F9-B432-EBD3CFBA8176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잘린 한쪽 모서리 43">
            <a:extLst>
              <a:ext uri="{FF2B5EF4-FFF2-40B4-BE49-F238E27FC236}">
                <a16:creationId xmlns:a16="http://schemas.microsoft.com/office/drawing/2014/main" id="{F13098BB-0554-415B-B682-742C63091DC4}"/>
              </a:ext>
            </a:extLst>
          </p:cNvPr>
          <p:cNvSpPr/>
          <p:nvPr/>
        </p:nvSpPr>
        <p:spPr>
          <a:xfrm rot="10800000" flipH="1">
            <a:off x="1530899" y="2058635"/>
            <a:ext cx="3059089" cy="1721067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6" name="사각형: 둥근 모서리 29">
            <a:extLst>
              <a:ext uri="{FF2B5EF4-FFF2-40B4-BE49-F238E27FC236}">
                <a16:creationId xmlns:a16="http://schemas.microsoft.com/office/drawing/2014/main" id="{60A45FEF-6E68-4FB6-BE14-770B99C10292}"/>
              </a:ext>
            </a:extLst>
          </p:cNvPr>
          <p:cNvSpPr/>
          <p:nvPr/>
        </p:nvSpPr>
        <p:spPr>
          <a:xfrm>
            <a:off x="3624370" y="1430682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기술 논문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333D3B-EDBA-482B-A614-E9267E5B6BCA}"/>
              </a:ext>
            </a:extLst>
          </p:cNvPr>
          <p:cNvSpPr txBox="1"/>
          <p:nvPr/>
        </p:nvSpPr>
        <p:spPr>
          <a:xfrm>
            <a:off x="1617586" y="2377110"/>
            <a:ext cx="285362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전극은 현상 공정 후에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under-cut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생길 수 있으며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under-cut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은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edge-curl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야기한다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이러한 문제점은 유전체 형성 과정에 영향을 끼친다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endParaRPr lang="en-US" altLang="ko-KR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시에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neck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형성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고립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pore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형성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평탄화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황변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등의 문제점이 발생할 수 있고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이는 유전체 품질에 영향을 끼친다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38" name="사각형: 잘린 한쪽 모서리 43">
            <a:extLst>
              <a:ext uri="{FF2B5EF4-FFF2-40B4-BE49-F238E27FC236}">
                <a16:creationId xmlns:a16="http://schemas.microsoft.com/office/drawing/2014/main" id="{2C5CA666-B75F-4619-BCDE-691BB3F37E16}"/>
              </a:ext>
            </a:extLst>
          </p:cNvPr>
          <p:cNvSpPr/>
          <p:nvPr/>
        </p:nvSpPr>
        <p:spPr>
          <a:xfrm rot="10800000" flipH="1">
            <a:off x="5178115" y="2070499"/>
            <a:ext cx="3059088" cy="171314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FB856C-413C-4D84-858B-2FAED9F227E7}"/>
              </a:ext>
            </a:extLst>
          </p:cNvPr>
          <p:cNvSpPr txBox="1"/>
          <p:nvPr/>
        </p:nvSpPr>
        <p:spPr>
          <a:xfrm>
            <a:off x="5383584" y="2465404"/>
            <a:ext cx="26481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유전체는 방전 공간을 중화하며 전류를 제어하는 역할을 수행한다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endParaRPr lang="en-US" altLang="ko-KR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유전체가 이와 같은 문제점으로 인해 전류를 제어하지 못하면 전극 손상으로 인해 결함이 발생할 수 있다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40" name="사각형: 잘린 한쪽 모서리 43">
            <a:extLst>
              <a:ext uri="{FF2B5EF4-FFF2-40B4-BE49-F238E27FC236}">
                <a16:creationId xmlns:a16="http://schemas.microsoft.com/office/drawing/2014/main" id="{2D710E75-2330-408B-B56D-8855678E3445}"/>
              </a:ext>
            </a:extLst>
          </p:cNvPr>
          <p:cNvSpPr/>
          <p:nvPr/>
        </p:nvSpPr>
        <p:spPr>
          <a:xfrm rot="10800000" flipH="1">
            <a:off x="5178115" y="4065748"/>
            <a:ext cx="3059088" cy="171314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1" name="사각형: 잘린 한쪽 모서리 43">
            <a:extLst>
              <a:ext uri="{FF2B5EF4-FFF2-40B4-BE49-F238E27FC236}">
                <a16:creationId xmlns:a16="http://schemas.microsoft.com/office/drawing/2014/main" id="{08FF3C9D-244F-4EBA-890F-1E8A7DAF733E}"/>
              </a:ext>
            </a:extLst>
          </p:cNvPr>
          <p:cNvSpPr/>
          <p:nvPr/>
        </p:nvSpPr>
        <p:spPr>
          <a:xfrm rot="10800000" flipH="1">
            <a:off x="1530900" y="4065748"/>
            <a:ext cx="3059088" cy="171314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A94C0A-158A-4C26-A507-B4C3CD66F6C4}"/>
              </a:ext>
            </a:extLst>
          </p:cNvPr>
          <p:cNvSpPr txBox="1"/>
          <p:nvPr/>
        </p:nvSpPr>
        <p:spPr>
          <a:xfrm>
            <a:off x="1736368" y="4599153"/>
            <a:ext cx="2648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황변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현상은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전극의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유전체로 확산되어 임의의 원소와 환원되어 패널 외관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투과율과 </a:t>
            </a:r>
            <a:r>
              <a:rPr lang="ko-KR" altLang="en-US" sz="9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내전압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특성에 영향을 끼치므로 엄격히 다루어야 하는 품질 항목이다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B8ED81-56FD-414B-9CBA-1B2A40AC5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52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 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12D8F5-099C-4A05-95F9-E602CA41EFC0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F2321855-811F-4D3A-81E6-C154B8D5A683}"/>
              </a:ext>
            </a:extLst>
          </p:cNvPr>
          <p:cNvSpPr/>
          <p:nvPr/>
        </p:nvSpPr>
        <p:spPr>
          <a:xfrm rot="10800000" flipH="1">
            <a:off x="4512733" y="4285381"/>
            <a:ext cx="4105380" cy="1699929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9CD9E551-B79B-49C1-8C0E-F7128BFC64A6}"/>
              </a:ext>
            </a:extLst>
          </p:cNvPr>
          <p:cNvSpPr>
            <a:spLocks noGrp="1"/>
          </p:cNvSpPr>
          <p:nvPr/>
        </p:nvSpPr>
        <p:spPr>
          <a:xfrm>
            <a:off x="3868817" y="1312688"/>
            <a:ext cx="1895835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/>
              <a:t>&lt;</a:t>
            </a:r>
            <a:r>
              <a:rPr lang="ko-KR" altLang="en-US" sz="1400" b="1" dirty="0"/>
              <a:t>트리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종 검정 결과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1B3F6C4-18F6-4117-BC43-0DEFE08C3A39}"/>
              </a:ext>
            </a:extLst>
          </p:cNvPr>
          <p:cNvGrpSpPr/>
          <p:nvPr/>
        </p:nvGrpSpPr>
        <p:grpSpPr>
          <a:xfrm>
            <a:off x="1304281" y="1742721"/>
            <a:ext cx="7297436" cy="1913048"/>
            <a:chOff x="583591" y="3290475"/>
            <a:chExt cx="11291392" cy="344660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C15485C-B2AD-477C-86E4-20EC7540763D}"/>
                </a:ext>
              </a:extLst>
            </p:cNvPr>
            <p:cNvGrpSpPr/>
            <p:nvPr/>
          </p:nvGrpSpPr>
          <p:grpSpPr>
            <a:xfrm>
              <a:off x="645007" y="3290475"/>
              <a:ext cx="11229976" cy="3446608"/>
              <a:chOff x="481011" y="1825625"/>
              <a:chExt cx="11229976" cy="3446608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AC65FB86-D063-438E-88D7-FE718C308A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90580"/>
              <a:stretch/>
            </p:blipFill>
            <p:spPr>
              <a:xfrm>
                <a:off x="481012" y="1825625"/>
                <a:ext cx="11229975" cy="450436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C95F48C2-1C9B-42A1-BAB5-516304858E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0345" b="5604"/>
              <a:stretch/>
            </p:blipFill>
            <p:spPr>
              <a:xfrm>
                <a:off x="481011" y="2209588"/>
                <a:ext cx="11229975" cy="3062645"/>
              </a:xfrm>
              <a:prstGeom prst="rect">
                <a:avLst/>
              </a:prstGeom>
            </p:spPr>
          </p:pic>
        </p:grp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BE20D9BE-6DF5-4613-9CF6-1915C2499318}"/>
                </a:ext>
              </a:extLst>
            </p:cNvPr>
            <p:cNvSpPr/>
            <p:nvPr/>
          </p:nvSpPr>
          <p:spPr>
            <a:xfrm>
              <a:off x="583591" y="3791229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A856194-55CC-4A20-BAA5-0C1E9C69A3BF}"/>
                </a:ext>
              </a:extLst>
            </p:cNvPr>
            <p:cNvSpPr/>
            <p:nvPr/>
          </p:nvSpPr>
          <p:spPr>
            <a:xfrm>
              <a:off x="583591" y="4073041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0D4956C-660C-471A-B811-2113B1335E2D}"/>
                </a:ext>
              </a:extLst>
            </p:cNvPr>
            <p:cNvSpPr/>
            <p:nvPr/>
          </p:nvSpPr>
          <p:spPr>
            <a:xfrm>
              <a:off x="583591" y="4696312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45" name="제목 1">
            <a:extLst>
              <a:ext uri="{FF2B5EF4-FFF2-40B4-BE49-F238E27FC236}">
                <a16:creationId xmlns:a16="http://schemas.microsoft.com/office/drawing/2014/main" id="{D260EAE7-1DD2-4D20-88F5-CC3DA3E69E3A}"/>
              </a:ext>
            </a:extLst>
          </p:cNvPr>
          <p:cNvSpPr>
            <a:spLocks noGrp="1"/>
          </p:cNvSpPr>
          <p:nvPr/>
        </p:nvSpPr>
        <p:spPr>
          <a:xfrm>
            <a:off x="1654659" y="3746046"/>
            <a:ext cx="2319674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로지스틱 회귀분석 결과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9D4D5B-66A8-4784-A40C-E4C412563D29}"/>
              </a:ext>
            </a:extLst>
          </p:cNvPr>
          <p:cNvSpPr txBox="1"/>
          <p:nvPr/>
        </p:nvSpPr>
        <p:spPr>
          <a:xfrm>
            <a:off x="4493292" y="4600078"/>
            <a:ext cx="4105381" cy="119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BUS_DEVELOP_TEMP_TANK2(BUS 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현상 온도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DIELEC_FIRE_EXHAUST_HEAT5 (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소성 배기량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AG_RTD_TEMP_GLASS_OUT(AG RTD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배출 온도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/>
            <a:endParaRPr lang="ko-KR" altLang="en-US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j-cs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1689583-83EA-4B1D-9296-0AD4B4618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74" y="4122628"/>
            <a:ext cx="2928845" cy="1949953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072EFD9-961E-4692-BD71-E0D61E254810}"/>
              </a:ext>
            </a:extLst>
          </p:cNvPr>
          <p:cNvSpPr/>
          <p:nvPr/>
        </p:nvSpPr>
        <p:spPr>
          <a:xfrm>
            <a:off x="5244690" y="3818101"/>
            <a:ext cx="2536166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3A8193-F425-4875-BB6C-DEDA2967037C}"/>
              </a:ext>
            </a:extLst>
          </p:cNvPr>
          <p:cNvSpPr txBox="1"/>
          <p:nvPr/>
        </p:nvSpPr>
        <p:spPr>
          <a:xfrm>
            <a:off x="5205511" y="3823732"/>
            <a:ext cx="2614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endParaRPr lang="ko-KR" altLang="en-US" sz="16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0" name="직각 삼각형 49">
            <a:extLst>
              <a:ext uri="{FF2B5EF4-FFF2-40B4-BE49-F238E27FC236}">
                <a16:creationId xmlns:a16="http://schemas.microsoft.com/office/drawing/2014/main" id="{D264174F-2280-4DB9-9E29-D9C3362694B8}"/>
              </a:ext>
            </a:extLst>
          </p:cNvPr>
          <p:cNvSpPr/>
          <p:nvPr/>
        </p:nvSpPr>
        <p:spPr>
          <a:xfrm rot="5400000">
            <a:off x="8317496" y="5684695"/>
            <a:ext cx="308246" cy="292987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5F304F-DA95-4FFA-899C-5B65CEB0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921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영향인자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12D8F5-099C-4A05-95F9-E602CA41EFC0}"/>
              </a:ext>
            </a:extLst>
          </p:cNvPr>
          <p:cNvSpPr/>
          <p:nvPr/>
        </p:nvSpPr>
        <p:spPr>
          <a:xfrm>
            <a:off x="674270" y="1689585"/>
            <a:ext cx="8557459" cy="4493815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20AAB88-DF21-4AD2-A23E-25D075678322}"/>
              </a:ext>
            </a:extLst>
          </p:cNvPr>
          <p:cNvSpPr/>
          <p:nvPr/>
        </p:nvSpPr>
        <p:spPr>
          <a:xfrm>
            <a:off x="3760634" y="1228376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 RTD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배출 온도</a:t>
            </a:r>
          </a:p>
        </p:txBody>
      </p:sp>
      <p:graphicFrame>
        <p:nvGraphicFramePr>
          <p:cNvPr id="37" name="차트 36">
            <a:extLst>
              <a:ext uri="{FF2B5EF4-FFF2-40B4-BE49-F238E27FC236}">
                <a16:creationId xmlns:a16="http://schemas.microsoft.com/office/drawing/2014/main" id="{D5A63C00-BBB1-457A-BF92-A8BDA5238303}"/>
              </a:ext>
            </a:extLst>
          </p:cNvPr>
          <p:cNvGraphicFramePr>
            <a:graphicFrameLocks/>
          </p:cNvGraphicFramePr>
          <p:nvPr/>
        </p:nvGraphicFramePr>
        <p:xfrm>
          <a:off x="792268" y="1359868"/>
          <a:ext cx="8152541" cy="4860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346AAFD5-C585-432C-A52B-887438E074B6}"/>
              </a:ext>
            </a:extLst>
          </p:cNvPr>
          <p:cNvSpPr txBox="1"/>
          <p:nvPr/>
        </p:nvSpPr>
        <p:spPr>
          <a:xfrm>
            <a:off x="2819792" y="5609357"/>
            <a:ext cx="4105381" cy="59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온도가 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45~46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 </a:t>
            </a:r>
            <a:r>
              <a:rPr lang="ko-KR" altLang="en-US" sz="13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일때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최적의 </a:t>
            </a:r>
            <a:r>
              <a:rPr lang="ko-KR" altLang="en-US" sz="13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양품률을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보임</a:t>
            </a:r>
            <a:endParaRPr lang="en-US" altLang="ko-KR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4AD84C-023E-45C6-818D-8F37F8452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462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영향인자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12D8F5-099C-4A05-95F9-E602CA41EFC0}"/>
              </a:ext>
            </a:extLst>
          </p:cNvPr>
          <p:cNvSpPr/>
          <p:nvPr/>
        </p:nvSpPr>
        <p:spPr>
          <a:xfrm>
            <a:off x="674270" y="1689585"/>
            <a:ext cx="8557459" cy="4493815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3AF2CA82-41CD-4631-A352-324EB9137EED}"/>
              </a:ext>
            </a:extLst>
          </p:cNvPr>
          <p:cNvGraphicFramePr>
            <a:graphicFrameLocks/>
          </p:cNvGraphicFramePr>
          <p:nvPr/>
        </p:nvGraphicFramePr>
        <p:xfrm>
          <a:off x="1020050" y="1434178"/>
          <a:ext cx="7865897" cy="4493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346AAFD5-C585-432C-A52B-887438E074B6}"/>
              </a:ext>
            </a:extLst>
          </p:cNvPr>
          <p:cNvSpPr txBox="1"/>
          <p:nvPr/>
        </p:nvSpPr>
        <p:spPr>
          <a:xfrm>
            <a:off x="1804709" y="5399722"/>
            <a:ext cx="6089206" cy="59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온도가 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30.5~30.6, 31.4~31.5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3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일때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최적의 </a:t>
            </a:r>
            <a:r>
              <a:rPr lang="ko-KR" altLang="en-US" sz="13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양품률을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보임</a:t>
            </a:r>
            <a:endParaRPr lang="en-US" altLang="ko-KR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j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7FE9E98-31F6-401D-A252-D7919E883EC3}"/>
              </a:ext>
            </a:extLst>
          </p:cNvPr>
          <p:cNvSpPr/>
          <p:nvPr/>
        </p:nvSpPr>
        <p:spPr>
          <a:xfrm>
            <a:off x="3855707" y="1184833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현상 온도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469D13-46B0-4DB5-B671-13888E97D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94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영향인자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12D8F5-099C-4A05-95F9-E602CA41EFC0}"/>
              </a:ext>
            </a:extLst>
          </p:cNvPr>
          <p:cNvSpPr/>
          <p:nvPr/>
        </p:nvSpPr>
        <p:spPr>
          <a:xfrm>
            <a:off x="674270" y="1689585"/>
            <a:ext cx="8557459" cy="4493815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6AAFD5-C585-432C-A52B-887438E074B6}"/>
              </a:ext>
            </a:extLst>
          </p:cNvPr>
          <p:cNvSpPr txBox="1"/>
          <p:nvPr/>
        </p:nvSpPr>
        <p:spPr>
          <a:xfrm>
            <a:off x="2796620" y="5333389"/>
            <a:ext cx="4105381" cy="59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배기량이 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3543~3642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3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일때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최적의 </a:t>
            </a:r>
            <a:r>
              <a:rPr lang="ko-KR" altLang="en-US" sz="13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양품률을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보임</a:t>
            </a:r>
            <a:endParaRPr lang="en-US" altLang="ko-KR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j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CE8AF45-8E98-4CA9-A71A-5310DC640644}"/>
              </a:ext>
            </a:extLst>
          </p:cNvPr>
          <p:cNvSpPr/>
          <p:nvPr/>
        </p:nvSpPr>
        <p:spPr>
          <a:xfrm>
            <a:off x="3760633" y="1228376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소성 배기량</a:t>
            </a:r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5BC3A979-365D-4C3E-B1C2-3B5FEC45FA74}"/>
              </a:ext>
            </a:extLst>
          </p:cNvPr>
          <p:cNvGraphicFramePr>
            <a:graphicFrameLocks/>
          </p:cNvGraphicFramePr>
          <p:nvPr/>
        </p:nvGraphicFramePr>
        <p:xfrm>
          <a:off x="1372686" y="1433257"/>
          <a:ext cx="6953250" cy="405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46675-F5C2-47D9-9BDF-9D9BA816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722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1C24313B-B157-4E69-B8D9-12EF4FDD604F}"/>
              </a:ext>
            </a:extLst>
          </p:cNvPr>
          <p:cNvSpPr/>
          <p:nvPr/>
        </p:nvSpPr>
        <p:spPr>
          <a:xfrm>
            <a:off x="5098112" y="1621003"/>
            <a:ext cx="4489410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121023-8A28-4BFC-AA4D-F0A6B5751886}"/>
              </a:ext>
            </a:extLst>
          </p:cNvPr>
          <p:cNvSpPr/>
          <p:nvPr/>
        </p:nvSpPr>
        <p:spPr>
          <a:xfrm>
            <a:off x="314637" y="1629629"/>
            <a:ext cx="4489411" cy="4859039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잘린 한쪽 모서리 45">
            <a:extLst>
              <a:ext uri="{FF2B5EF4-FFF2-40B4-BE49-F238E27FC236}">
                <a16:creationId xmlns:a16="http://schemas.microsoft.com/office/drawing/2014/main" id="{36930B47-04C1-4AF6-A5F2-C5F10F6FC460}"/>
              </a:ext>
            </a:extLst>
          </p:cNvPr>
          <p:cNvSpPr/>
          <p:nvPr/>
        </p:nvSpPr>
        <p:spPr>
          <a:xfrm rot="10800000" flipH="1">
            <a:off x="427757" y="4636294"/>
            <a:ext cx="4261452" cy="1657388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경로 탐색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02E8643-C4EB-4754-B9CC-99D06B5B52BA}"/>
              </a:ext>
            </a:extLst>
          </p:cNvPr>
          <p:cNvSpPr/>
          <p:nvPr/>
        </p:nvSpPr>
        <p:spPr>
          <a:xfrm>
            <a:off x="263860" y="1205928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영향인자를 고려한 최적경로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C74ED4-DA61-42A4-B964-4EAAF7959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75528"/>
              </p:ext>
            </p:extLst>
          </p:nvPr>
        </p:nvGraphicFramePr>
        <p:xfrm>
          <a:off x="427757" y="1871936"/>
          <a:ext cx="4261452" cy="26396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242">
                  <a:extLst>
                    <a:ext uri="{9D8B030D-6E8A-4147-A177-3AD203B41FA5}">
                      <a16:colId xmlns:a16="http://schemas.microsoft.com/office/drawing/2014/main" val="1345506930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867796276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238785472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924950811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2426644810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088679376"/>
                    </a:ext>
                  </a:extLst>
                </a:gridCol>
              </a:tblGrid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AGRTD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유전체소성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명점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양품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(%)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5306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236420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939016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626776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597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442465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066424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092998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249751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46721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7.65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157235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07661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4.74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93400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427757" y="4636294"/>
            <a:ext cx="4564764" cy="15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BUS_DEVELOP_TEMP_TANK2(BUS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현상 온도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DIELEC_FIRE_EXHAUST5_HEAT 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배기량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AG_RTD_TEMP_GLASS_OUT(AG RTD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배출 온도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다음과 같은 경로를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채택시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불량률이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4.74%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까지 감소함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최적경로가 과부하시 차선경로를 채택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이하 경로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</p:txBody>
      </p:sp>
      <p:sp>
        <p:nvSpPr>
          <p:cNvPr id="47" name="직각 삼각형 46">
            <a:extLst>
              <a:ext uri="{FF2B5EF4-FFF2-40B4-BE49-F238E27FC236}">
                <a16:creationId xmlns:a16="http://schemas.microsoft.com/office/drawing/2014/main" id="{94246DF0-9E0F-4C0A-9A61-4B02F6E9EDF3}"/>
              </a:ext>
            </a:extLst>
          </p:cNvPr>
          <p:cNvSpPr/>
          <p:nvPr/>
        </p:nvSpPr>
        <p:spPr>
          <a:xfrm rot="5400000">
            <a:off x="4373021" y="6001865"/>
            <a:ext cx="337927" cy="328952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B536E1-B63D-4F89-9B29-E3E00B60AF8A}"/>
              </a:ext>
            </a:extLst>
          </p:cNvPr>
          <p:cNvSpPr txBox="1"/>
          <p:nvPr/>
        </p:nvSpPr>
        <p:spPr>
          <a:xfrm>
            <a:off x="4849312" y="1648422"/>
            <a:ext cx="297451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</a:t>
            </a:r>
            <a:endParaRPr lang="ko-KR" altLang="en-US" sz="12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6884470-D560-4EC3-91F1-B3AC14A88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24" r="13850" b="64912"/>
          <a:stretch/>
        </p:blipFill>
        <p:spPr>
          <a:xfrm>
            <a:off x="5317539" y="2199538"/>
            <a:ext cx="2129636" cy="463336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31AF3D3-0B88-49D3-9C21-13986BDF0025}"/>
              </a:ext>
            </a:extLst>
          </p:cNvPr>
          <p:cNvSpPr>
            <a:spLocks noGrp="1"/>
          </p:cNvSpPr>
          <p:nvPr/>
        </p:nvSpPr>
        <p:spPr>
          <a:xfrm>
            <a:off x="7574126" y="2006976"/>
            <a:ext cx="1574795" cy="93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31.402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높을 경우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가능성이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FA5D5D-EF32-4270-B964-AB24D555D921}"/>
              </a:ext>
            </a:extLst>
          </p:cNvPr>
          <p:cNvSpPr txBox="1"/>
          <p:nvPr/>
        </p:nvSpPr>
        <p:spPr>
          <a:xfrm>
            <a:off x="4856085" y="3040440"/>
            <a:ext cx="297451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DIELEC_FIRE_EXHAUST_HEAT5</a:t>
            </a:r>
            <a:endParaRPr lang="ko-KR" altLang="en-US" sz="12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4" name="내용 개체 틀 5">
            <a:extLst>
              <a:ext uri="{FF2B5EF4-FFF2-40B4-BE49-F238E27FC236}">
                <a16:creationId xmlns:a16="http://schemas.microsoft.com/office/drawing/2014/main" id="{BBD58BCF-777A-4E0F-8592-8A1CE5703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54" b="17793"/>
          <a:stretch/>
        </p:blipFill>
        <p:spPr>
          <a:xfrm>
            <a:off x="5315588" y="3478719"/>
            <a:ext cx="2131588" cy="1194937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A269E85C-E614-4005-B9A0-809007CD7088}"/>
              </a:ext>
            </a:extLst>
          </p:cNvPr>
          <p:cNvSpPr>
            <a:spLocks noGrp="1"/>
          </p:cNvSpPr>
          <p:nvPr/>
        </p:nvSpPr>
        <p:spPr>
          <a:xfrm>
            <a:off x="7552766" y="3358101"/>
            <a:ext cx="1949374" cy="137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3243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낮으면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 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HEAT5 -&gt; HEAT4 -&gt; HEAT7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순서대로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5B1196-3005-439A-9FB2-6BF679C32482}"/>
              </a:ext>
            </a:extLst>
          </p:cNvPr>
          <p:cNvSpPr txBox="1"/>
          <p:nvPr/>
        </p:nvSpPr>
        <p:spPr>
          <a:xfrm>
            <a:off x="4857883" y="4850851"/>
            <a:ext cx="275862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</a:t>
            </a:r>
          </a:p>
        </p:txBody>
      </p:sp>
      <p:pic>
        <p:nvPicPr>
          <p:cNvPr id="27" name="내용 개체 틀 8">
            <a:extLst>
              <a:ext uri="{FF2B5EF4-FFF2-40B4-BE49-F238E27FC236}">
                <a16:creationId xmlns:a16="http://schemas.microsoft.com/office/drawing/2014/main" id="{85108474-F89F-4AE8-925A-C785BF26EA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r="27386" b="61921"/>
          <a:stretch/>
        </p:blipFill>
        <p:spPr bwMode="auto">
          <a:xfrm>
            <a:off x="5315587" y="5216523"/>
            <a:ext cx="2084868" cy="115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9D6437B0-7590-4703-B2BA-AF6206426E01}"/>
              </a:ext>
            </a:extLst>
          </p:cNvPr>
          <p:cNvSpPr>
            <a:spLocks noGrp="1"/>
          </p:cNvSpPr>
          <p:nvPr/>
        </p:nvSpPr>
        <p:spPr>
          <a:xfrm>
            <a:off x="7521631" y="5343644"/>
            <a:ext cx="1842082" cy="86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48.05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CEDF45-BDB7-4810-873A-85EEF4C7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942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82509F-F527-4F29-938F-1415D4BA458F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FE2D7508-C982-4FC8-890C-DF11E7D382EE}"/>
              </a:ext>
            </a:extLst>
          </p:cNvPr>
          <p:cNvSpPr>
            <a:spLocks noGrp="1"/>
          </p:cNvSpPr>
          <p:nvPr/>
        </p:nvSpPr>
        <p:spPr>
          <a:xfrm>
            <a:off x="3057165" y="1998417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&lt;AG_RTD_TEMP_GLASS_OUT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32" name="_x632133496">
            <a:extLst>
              <a:ext uri="{FF2B5EF4-FFF2-40B4-BE49-F238E27FC236}">
                <a16:creationId xmlns:a16="http://schemas.microsoft.com/office/drawing/2014/main" id="{A79B6C69-51E6-4B90-9B57-4356995A22E5}"/>
              </a:ext>
            </a:extLst>
          </p:cNvPr>
          <p:cNvGrpSpPr>
            <a:grpSpLocks/>
          </p:cNvGrpSpPr>
          <p:nvPr/>
        </p:nvGrpSpPr>
        <p:grpSpPr bwMode="auto">
          <a:xfrm>
            <a:off x="5104566" y="2547700"/>
            <a:ext cx="3778424" cy="2450754"/>
            <a:chOff x="0" y="0"/>
            <a:chExt cx="29750" cy="19300"/>
          </a:xfrm>
        </p:grpSpPr>
        <p:pic>
          <p:nvPicPr>
            <p:cNvPr id="33" name="_x632134144">
              <a:extLst>
                <a:ext uri="{FF2B5EF4-FFF2-40B4-BE49-F238E27FC236}">
                  <a16:creationId xmlns:a16="http://schemas.microsoft.com/office/drawing/2014/main" id="{984A7F25-2DB8-402D-B573-34D6E583FC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9750" cy="19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_x632135800">
              <a:extLst>
                <a:ext uri="{FF2B5EF4-FFF2-40B4-BE49-F238E27FC236}">
                  <a16:creationId xmlns:a16="http://schemas.microsoft.com/office/drawing/2014/main" id="{77B972C3-5281-46B1-893F-56C933F7F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58" y="605"/>
              <a:ext cx="9000" cy="16234"/>
            </a:xfrm>
            <a:prstGeom prst="rect">
              <a:avLst/>
            </a:prstGeom>
            <a:noFill/>
            <a:ln w="28575">
              <a:solidFill>
                <a:srgbClr val="ED7D3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36" name="_x632142568">
            <a:extLst>
              <a:ext uri="{FF2B5EF4-FFF2-40B4-BE49-F238E27FC236}">
                <a16:creationId xmlns:a16="http://schemas.microsoft.com/office/drawing/2014/main" id="{DB57C072-2D4F-4099-98BC-81E0FE4C1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677" y="2831135"/>
            <a:ext cx="3463271" cy="91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46</a:t>
            </a:r>
            <a:r>
              <a:rPr lang="ko-KR" altLang="en-US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℃  이상부터 불량률 증가함 </a:t>
            </a:r>
            <a:endParaRPr lang="en-US" altLang="ko-KR" sz="1400" dirty="0">
              <a:solidFill>
                <a:srgbClr val="0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</a:t>
            </a:r>
            <a:r>
              <a:rPr lang="ko-KR" altLang="en-US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 </a:t>
            </a:r>
            <a:endParaRPr lang="en-US" altLang="ko-KR" sz="1400" dirty="0">
              <a:solidFill>
                <a:srgbClr val="0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고온일 때의 불량률 개선 필요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37" name="표 21">
            <a:extLst>
              <a:ext uri="{FF2B5EF4-FFF2-40B4-BE49-F238E27FC236}">
                <a16:creationId xmlns:a16="http://schemas.microsoft.com/office/drawing/2014/main" id="{F2EF5B04-AD59-4A21-AEE2-D76C7BE71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10907"/>
              </p:ext>
            </p:extLst>
          </p:nvPr>
        </p:nvGraphicFramePr>
        <p:xfrm>
          <a:off x="1330382" y="3741337"/>
          <a:ext cx="3453566" cy="125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3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1726783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(46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℃  이상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28.6%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저온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(46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℃  미만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4.1%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전체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055CDF-2E69-4175-89E8-08D18DB9E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885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69A22F-1BDE-49C1-9C9D-454E7214A53E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74F7EB1E-35DA-4508-88F3-CF77470D7C99}"/>
              </a:ext>
            </a:extLst>
          </p:cNvPr>
          <p:cNvSpPr>
            <a:spLocks noGrp="1"/>
          </p:cNvSpPr>
          <p:nvPr/>
        </p:nvSpPr>
        <p:spPr>
          <a:xfrm>
            <a:off x="3057165" y="1998417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&lt;BUS_DEVELOP_TEMP_TANK2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최적 조건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9D47ED4F-109A-4151-B31C-27C0BCFC2E04}"/>
              </a:ext>
            </a:extLst>
          </p:cNvPr>
          <p:cNvSpPr>
            <a:spLocks noGrp="1"/>
          </p:cNvSpPr>
          <p:nvPr/>
        </p:nvSpPr>
        <p:spPr>
          <a:xfrm>
            <a:off x="1330381" y="2547700"/>
            <a:ext cx="3471053" cy="119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℃  이상부터 불량률 증가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31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℃  미만일 때가 가장 안정적 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AB114AB-2E99-4B87-B7F8-910DDF6A6A02}"/>
              </a:ext>
            </a:extLst>
          </p:cNvPr>
          <p:cNvGrpSpPr/>
          <p:nvPr/>
        </p:nvGrpSpPr>
        <p:grpSpPr>
          <a:xfrm>
            <a:off x="5104566" y="2547701"/>
            <a:ext cx="3778424" cy="2450754"/>
            <a:chOff x="927104" y="3204538"/>
            <a:chExt cx="4160731" cy="2686297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F2D52ED-BB15-496C-9D2F-E112C6206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7104" y="3204538"/>
              <a:ext cx="4160731" cy="2686297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30E3CF7-A16C-4EFC-8C40-BEF0364A4477}"/>
                </a:ext>
              </a:extLst>
            </p:cNvPr>
            <p:cNvSpPr/>
            <p:nvPr/>
          </p:nvSpPr>
          <p:spPr>
            <a:xfrm>
              <a:off x="3140765" y="3260273"/>
              <a:ext cx="1802296" cy="2359758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graphicFrame>
        <p:nvGraphicFramePr>
          <p:cNvPr id="49" name="표 21">
            <a:extLst>
              <a:ext uri="{FF2B5EF4-FFF2-40B4-BE49-F238E27FC236}">
                <a16:creationId xmlns:a16="http://schemas.microsoft.com/office/drawing/2014/main" id="{3BF300B4-6B0C-4402-ADD8-042F2D3C6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168861"/>
              </p:ext>
            </p:extLst>
          </p:nvPr>
        </p:nvGraphicFramePr>
        <p:xfrm>
          <a:off x="1330382" y="3741337"/>
          <a:ext cx="3453566" cy="125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3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1726783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℃  미만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6.4%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℃  미만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8.2%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도 이상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19.3%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9149F7-71E3-4C8E-9C49-FA715C5C6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305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E2DDC07C-A72F-4296-9AB5-CA65DC8E8C0D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0" name="제목 1">
            <a:extLst>
              <a:ext uri="{FF2B5EF4-FFF2-40B4-BE49-F238E27FC236}">
                <a16:creationId xmlns:a16="http://schemas.microsoft.com/office/drawing/2014/main" id="{957A3A12-7705-417D-8A51-8549692ACE8E}"/>
              </a:ext>
            </a:extLst>
          </p:cNvPr>
          <p:cNvSpPr>
            <a:spLocks noGrp="1"/>
          </p:cNvSpPr>
          <p:nvPr/>
        </p:nvSpPr>
        <p:spPr>
          <a:xfrm>
            <a:off x="3057165" y="1998417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/>
              <a:t>&lt;DIELEC_FIRE_EXHAUST_HEAT5 </a:t>
            </a:r>
            <a:r>
              <a:rPr lang="ko-KR" altLang="en-US" sz="1400" b="1" dirty="0"/>
              <a:t>배기량</a:t>
            </a:r>
            <a:r>
              <a:rPr lang="en-US" altLang="ko-KR" sz="1400" b="1" dirty="0"/>
              <a:t>(㎥/min)</a:t>
            </a:r>
            <a:r>
              <a:rPr lang="ko-KR" altLang="en-US" sz="1400" b="1" dirty="0"/>
              <a:t> 구분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9369409E-3C11-4E86-883D-C45292B5D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701" y="-1218883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ABF0CC-7EEB-4925-9EA2-DF0998CB1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701" y="-761683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07989B4-FF09-42F1-9992-7B9B8D2AD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_x632142568">
            <a:extLst>
              <a:ext uri="{FF2B5EF4-FFF2-40B4-BE49-F238E27FC236}">
                <a16:creationId xmlns:a16="http://schemas.microsoft.com/office/drawing/2014/main" id="{95869264-9A3A-48FF-8957-133258C64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677" y="2831135"/>
            <a:ext cx="3463271" cy="91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3243(㎥/min)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미만 일 때 불량률 대폭 증가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고온으로 만들어야 불량률 해소 가능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6584E232-C1AF-4211-83DD-8BA20D966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402784"/>
              </p:ext>
            </p:extLst>
          </p:nvPr>
        </p:nvGraphicFramePr>
        <p:xfrm>
          <a:off x="1330382" y="3741337"/>
          <a:ext cx="3453566" cy="125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3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1726783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3243㎥/min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이상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3243㎥/min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미만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DB3D60C-4FA0-7646-8926-D3696AE24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586" y="2995466"/>
            <a:ext cx="3848100" cy="24765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0A107B-E052-49F0-8322-384160ECB606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5093415-95BE-43E7-BDAD-85042312E369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7217BC2-B647-4969-8CD2-9149E3B65E56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78EA6E-F30F-42DC-A0D1-EF6D6D0A645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9C4AB6A-2181-445F-A782-478BBA71C3CC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8FC589-8BCE-430C-AC96-463CAF384B1E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743F50-C20C-43DC-BC99-409737F1F51D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F3C8C7-7205-47A8-8C95-CFC54B92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452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727C885-1FC5-4689-AE20-08F815683459}"/>
              </a:ext>
            </a:extLst>
          </p:cNvPr>
          <p:cNvSpPr/>
          <p:nvPr/>
        </p:nvSpPr>
        <p:spPr>
          <a:xfrm rot="8764730">
            <a:off x="789472" y="1354861"/>
            <a:ext cx="2853383" cy="2131727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EE79D2-22A7-41A1-AC5D-BF3A9CC5DC71}"/>
              </a:ext>
            </a:extLst>
          </p:cNvPr>
          <p:cNvSpPr txBox="1"/>
          <p:nvPr/>
        </p:nvSpPr>
        <p:spPr>
          <a:xfrm>
            <a:off x="956946" y="1978153"/>
            <a:ext cx="1842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Contents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7BF99C7-0D42-4B17-8269-495BCC70092E}"/>
              </a:ext>
            </a:extLst>
          </p:cNvPr>
          <p:cNvCxnSpPr>
            <a:cxnSpLocks/>
          </p:cNvCxnSpPr>
          <p:nvPr/>
        </p:nvCxnSpPr>
        <p:spPr>
          <a:xfrm>
            <a:off x="2799471" y="-309489"/>
            <a:ext cx="0" cy="737147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D6BCD81-B0C8-4D95-BE1B-803E6957BDBF}"/>
              </a:ext>
            </a:extLst>
          </p:cNvPr>
          <p:cNvCxnSpPr>
            <a:cxnSpLocks/>
          </p:cNvCxnSpPr>
          <p:nvPr/>
        </p:nvCxnSpPr>
        <p:spPr>
          <a:xfrm flipH="1">
            <a:off x="-403412" y="-215153"/>
            <a:ext cx="4618957" cy="311971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2256F-6B2D-4BD1-9319-6171A1738730}"/>
              </a:ext>
            </a:extLst>
          </p:cNvPr>
          <p:cNvSpPr txBox="1"/>
          <p:nvPr/>
        </p:nvSpPr>
        <p:spPr>
          <a:xfrm>
            <a:off x="3521124" y="254904"/>
            <a:ext cx="694421" cy="605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01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02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03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04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05</a:t>
            </a:r>
            <a:endParaRPr lang="ko-KR" altLang="en-US" sz="3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E51AB-7F65-4633-9CF5-3E8EACDA94A1}"/>
              </a:ext>
            </a:extLst>
          </p:cNvPr>
          <p:cNvSpPr txBox="1"/>
          <p:nvPr/>
        </p:nvSpPr>
        <p:spPr>
          <a:xfrm>
            <a:off x="4397445" y="863706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4F8BDD-47DB-43DA-B8A9-871CB01211A9}"/>
              </a:ext>
            </a:extLst>
          </p:cNvPr>
          <p:cNvSpPr txBox="1"/>
          <p:nvPr/>
        </p:nvSpPr>
        <p:spPr>
          <a:xfrm>
            <a:off x="4426864" y="2093685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B16519-500C-4470-86D7-6EE8B8EA8FAC}"/>
              </a:ext>
            </a:extLst>
          </p:cNvPr>
          <p:cNvSpPr txBox="1"/>
          <p:nvPr/>
        </p:nvSpPr>
        <p:spPr>
          <a:xfrm>
            <a:off x="4438358" y="3299855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6AE06E-8929-4496-9CA8-4B7EF16E2704}"/>
              </a:ext>
            </a:extLst>
          </p:cNvPr>
          <p:cNvSpPr txBox="1"/>
          <p:nvPr/>
        </p:nvSpPr>
        <p:spPr>
          <a:xfrm>
            <a:off x="4426864" y="4523277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 방안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ACCC90A-576B-4241-86B0-57985CD5E6F2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6EAB2B-7451-4AF8-A693-3321DF90B286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5BFBEEE-C546-487A-9BF4-2E5E07CAC56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5648613-C2D7-46CE-AF13-FF562592AD06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4696739-DE8C-4546-9738-EA49981D0D1E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FF2587-CCF7-484E-8829-4C16AD898A75}"/>
              </a:ext>
            </a:extLst>
          </p:cNvPr>
          <p:cNvSpPr txBox="1"/>
          <p:nvPr/>
        </p:nvSpPr>
        <p:spPr>
          <a:xfrm>
            <a:off x="4426864" y="5746699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사후 관리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69BE0F-A710-4B33-BC46-C67FAC6A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299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0D8D5C-BE4C-433C-BA86-8B0D28C1A590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81C9DF2-891D-4216-9869-855B535885C3}"/>
              </a:ext>
            </a:extLst>
          </p:cNvPr>
          <p:cNvSpPr>
            <a:spLocks noGrp="1"/>
          </p:cNvSpPr>
          <p:nvPr/>
        </p:nvSpPr>
        <p:spPr>
          <a:xfrm>
            <a:off x="674270" y="1272858"/>
            <a:ext cx="8557459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&lt;AG_RTD_TEMP_GLASS_OUT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구분에 따른 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조건 제약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3299FF5E-957F-4E7C-8709-AB4ED3E56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934712"/>
              </p:ext>
            </p:extLst>
          </p:nvPr>
        </p:nvGraphicFramePr>
        <p:xfrm>
          <a:off x="1498422" y="3255788"/>
          <a:ext cx="6909154" cy="2474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022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670702088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4232075458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1166478334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548923327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1375950186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272141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AG_RTD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조건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272141"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29.4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17.9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036482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22.6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92045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30.1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20.7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24.7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  <a:tr h="272141"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27.7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21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302791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26.3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749627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24.4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471961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19.4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859878"/>
                  </a:ext>
                </a:extLst>
              </a:tr>
            </a:tbl>
          </a:graphicData>
        </a:graphic>
      </p:graphicFrame>
      <p:sp>
        <p:nvSpPr>
          <p:cNvPr id="22" name="제목 1">
            <a:extLst>
              <a:ext uri="{FF2B5EF4-FFF2-40B4-BE49-F238E27FC236}">
                <a16:creationId xmlns:a16="http://schemas.microsoft.com/office/drawing/2014/main" id="{8C7C5C57-25E8-4420-AE3E-9DF5E788FA38}"/>
              </a:ext>
            </a:extLst>
          </p:cNvPr>
          <p:cNvSpPr>
            <a:spLocks noGrp="1"/>
          </p:cNvSpPr>
          <p:nvPr/>
        </p:nvSpPr>
        <p:spPr>
          <a:xfrm>
            <a:off x="1498421" y="1822141"/>
            <a:ext cx="6944249" cy="119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문제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AG_RTD_TEMP_GLASS_OUT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46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이상인 고온일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불량률이 높음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해결방안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고온의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BUS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TANK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온도를 조절하여 불량률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결과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BUS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TANK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온도가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미만일 때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약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7A6023-1EFD-4606-9B05-73A9A0C16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319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6A2975-3C87-47B4-88CE-687C367B4789}"/>
              </a:ext>
            </a:extLst>
          </p:cNvPr>
          <p:cNvSpPr/>
          <p:nvPr/>
        </p:nvSpPr>
        <p:spPr>
          <a:xfrm>
            <a:off x="674270" y="1237969"/>
            <a:ext cx="8557459" cy="5341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CD4A4A3-72EF-4ECE-9F8D-1EFB86F010FD}"/>
              </a:ext>
            </a:extLst>
          </p:cNvPr>
          <p:cNvSpPr>
            <a:spLocks noGrp="1"/>
          </p:cNvSpPr>
          <p:nvPr/>
        </p:nvSpPr>
        <p:spPr>
          <a:xfrm>
            <a:off x="1463327" y="1351889"/>
            <a:ext cx="6944249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/>
              <a:t>&lt;BUS_DEVELOP_TEMP_TANK2 </a:t>
            </a:r>
            <a:r>
              <a:rPr lang="ko-KR" altLang="en-US" sz="1400" b="1" dirty="0"/>
              <a:t>온도 구분에 따른 </a:t>
            </a:r>
            <a:r>
              <a:rPr lang="en-US" altLang="ko-KR" sz="1400" b="1" dirty="0"/>
              <a:t>DIELEC_FIRE_EXHAUST_HEAT5 </a:t>
            </a:r>
            <a:r>
              <a:rPr lang="ko-KR" altLang="en-US" sz="1400" b="1" dirty="0"/>
              <a:t>조건 제약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graphicFrame>
        <p:nvGraphicFramePr>
          <p:cNvPr id="25" name="표 21">
            <a:extLst>
              <a:ext uri="{FF2B5EF4-FFF2-40B4-BE49-F238E27FC236}">
                <a16:creationId xmlns:a16="http://schemas.microsoft.com/office/drawing/2014/main" id="{4E5C635C-7267-49BC-AF18-143C952C9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215585"/>
              </p:ext>
            </p:extLst>
          </p:nvPr>
        </p:nvGraphicFramePr>
        <p:xfrm>
          <a:off x="1362158" y="2965526"/>
          <a:ext cx="6909154" cy="3510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022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670702088"/>
                    </a:ext>
                  </a:extLst>
                </a:gridCol>
                <a:gridCol w="987391">
                  <a:extLst>
                    <a:ext uri="{9D8B030D-6E8A-4147-A177-3AD203B41FA5}">
                      <a16:colId xmlns:a16="http://schemas.microsoft.com/office/drawing/2014/main" val="4232075458"/>
                    </a:ext>
                  </a:extLst>
                </a:gridCol>
                <a:gridCol w="986653">
                  <a:extLst>
                    <a:ext uri="{9D8B030D-6E8A-4147-A177-3AD203B41FA5}">
                      <a16:colId xmlns:a16="http://schemas.microsoft.com/office/drawing/2014/main" val="1166478334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548923327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1375950186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21957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BUS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불량률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DIELEC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불량률</a:t>
                      </a:r>
                      <a:endParaRPr lang="ko-KR" altLang="en-US" sz="2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조건</a:t>
                      </a:r>
                      <a:endParaRPr lang="ko-KR" altLang="en-US" sz="2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불량률</a:t>
                      </a:r>
                      <a:endParaRPr lang="ko-KR" altLang="en-US" sz="200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228895"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호기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고온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11.6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호기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12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이상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10.5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036482"/>
                  </a:ext>
                </a:extLst>
              </a:tr>
              <a:tr h="228895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이상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1.9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92045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호기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12.8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이상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10.6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이상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4.6</a:t>
                      </a:r>
                      <a:endParaRPr lang="en-US" sz="1200" dirty="0"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860555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호기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이상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7.9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이상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1.9</a:t>
                      </a:r>
                      <a:endParaRPr lang="en-US" sz="1200" dirty="0"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691219"/>
                  </a:ext>
                </a:extLst>
              </a:tr>
              <a:tr h="228895"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호기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고온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9.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호기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9.5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이상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8.4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302791"/>
                  </a:ext>
                </a:extLst>
              </a:tr>
              <a:tr h="228895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미만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2.9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749627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호기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12.3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이상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10.9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471961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이상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6.5</a:t>
                      </a:r>
                      <a:endParaRPr lang="en-US" sz="1200" dirty="0"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275511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호기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lang="en-US" altLang="ko-Kore-KR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이상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6.6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859878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이상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3.5</a:t>
                      </a:r>
                      <a:endParaRPr lang="en-US" sz="1200" dirty="0"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222105"/>
                  </a:ext>
                </a:extLst>
              </a:tr>
            </a:tbl>
          </a:graphicData>
        </a:graphic>
      </p:graphicFrame>
      <p:sp>
        <p:nvSpPr>
          <p:cNvPr id="26" name="제목 1">
            <a:extLst>
              <a:ext uri="{FF2B5EF4-FFF2-40B4-BE49-F238E27FC236}">
                <a16:creationId xmlns:a16="http://schemas.microsoft.com/office/drawing/2014/main" id="{115080EE-66CD-4B43-AA2F-76BC0CB4D095}"/>
              </a:ext>
            </a:extLst>
          </p:cNvPr>
          <p:cNvSpPr>
            <a:spLocks noGrp="1"/>
          </p:cNvSpPr>
          <p:nvPr/>
        </p:nvSpPr>
        <p:spPr>
          <a:xfrm>
            <a:off x="1498421" y="1822141"/>
            <a:ext cx="6944249" cy="119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- </a:t>
            </a:r>
            <a:r>
              <a:rPr lang="ko-KR" altLang="en-US" sz="1400" dirty="0">
                <a:latin typeface="+mn-ea"/>
                <a:ea typeface="+mn-ea"/>
              </a:rPr>
              <a:t>문제 </a:t>
            </a:r>
            <a:r>
              <a:rPr lang="en-US" altLang="ko-KR" sz="1400" dirty="0">
                <a:latin typeface="+mn-ea"/>
                <a:ea typeface="+mn-ea"/>
              </a:rPr>
              <a:t>: BUS_DEVELOP</a:t>
            </a:r>
            <a:r>
              <a:rPr lang="ko-KR" altLang="en-US" sz="1400" dirty="0">
                <a:latin typeface="+mn-ea"/>
                <a:ea typeface="+mn-ea"/>
              </a:rPr>
              <a:t>이 </a:t>
            </a:r>
            <a:r>
              <a:rPr lang="en-US" altLang="ko-KR" sz="1400" dirty="0">
                <a:latin typeface="+mn-ea"/>
                <a:ea typeface="+mn-ea"/>
              </a:rPr>
              <a:t>31.402</a:t>
            </a:r>
            <a:r>
              <a:rPr lang="ko-KR" altLang="en-US" sz="1400" dirty="0">
                <a:latin typeface="+mn-ea"/>
                <a:ea typeface="+mn-ea"/>
              </a:rPr>
              <a:t>도 이상인 고온일 경우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불량률이 높음</a:t>
            </a:r>
            <a:endParaRPr lang="en-US" altLang="ko-KR" sz="1400" dirty="0"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- </a:t>
            </a:r>
            <a:r>
              <a:rPr lang="ko-KR" altLang="en-US" sz="1400" dirty="0">
                <a:latin typeface="+mn-ea"/>
                <a:ea typeface="+mn-ea"/>
              </a:rPr>
              <a:t>해결방안 </a:t>
            </a:r>
            <a:r>
              <a:rPr lang="en-US" altLang="ko-KR" sz="1400" dirty="0">
                <a:latin typeface="+mn-ea"/>
                <a:ea typeface="+mn-ea"/>
              </a:rPr>
              <a:t>: </a:t>
            </a:r>
            <a:r>
              <a:rPr lang="ko-KR" altLang="en-US" sz="1400" dirty="0">
                <a:latin typeface="+mn-ea"/>
                <a:ea typeface="+mn-ea"/>
              </a:rPr>
              <a:t>고온의 경우</a:t>
            </a:r>
            <a:r>
              <a:rPr lang="en-US" altLang="ko-KR" sz="1400" dirty="0">
                <a:latin typeface="+mn-ea"/>
                <a:ea typeface="+mn-ea"/>
              </a:rPr>
              <a:t>, DIELEC</a:t>
            </a:r>
            <a:r>
              <a:rPr lang="ko-KR" altLang="en-US" sz="1400" dirty="0">
                <a:latin typeface="+mn-ea"/>
                <a:ea typeface="+mn-ea"/>
              </a:rPr>
              <a:t> 소성 온도를 조절하여 불량률 개선</a:t>
            </a:r>
            <a:endParaRPr lang="en-US" altLang="ko-KR" sz="1400" dirty="0"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- </a:t>
            </a:r>
            <a:r>
              <a:rPr lang="ko-KR" altLang="en-US" sz="1400" dirty="0">
                <a:latin typeface="+mn-ea"/>
                <a:ea typeface="+mn-ea"/>
              </a:rPr>
              <a:t>결과 </a:t>
            </a:r>
            <a:r>
              <a:rPr lang="en-US" altLang="ko-KR" sz="1400" dirty="0">
                <a:latin typeface="+mn-ea"/>
                <a:ea typeface="+mn-ea"/>
              </a:rPr>
              <a:t>: DIELEC</a:t>
            </a:r>
            <a:r>
              <a:rPr lang="ko-KR" altLang="en-US" sz="1400" dirty="0">
                <a:latin typeface="+mn-ea"/>
                <a:ea typeface="+mn-ea"/>
              </a:rPr>
              <a:t> 소성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온도가 </a:t>
            </a:r>
            <a:r>
              <a:rPr lang="en-US" altLang="ko-KR" sz="1400" dirty="0">
                <a:latin typeface="+mn-ea"/>
                <a:ea typeface="+mn-ea"/>
              </a:rPr>
              <a:t>3900</a:t>
            </a:r>
            <a:r>
              <a:rPr lang="ko-KR" altLang="en-US" sz="1400" dirty="0">
                <a:latin typeface="+mn-ea"/>
                <a:ea typeface="+mn-ea"/>
              </a:rPr>
              <a:t>도 이상일 때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약 </a:t>
            </a:r>
            <a:r>
              <a:rPr lang="en-US" altLang="ko-KR" sz="1400" dirty="0">
                <a:latin typeface="+mn-ea"/>
                <a:ea typeface="+mn-ea"/>
              </a:rPr>
              <a:t>5%</a:t>
            </a:r>
            <a:r>
              <a:rPr lang="ko-KR" altLang="en-US" sz="1400" dirty="0">
                <a:latin typeface="+mn-ea"/>
                <a:ea typeface="+mn-ea"/>
              </a:rPr>
              <a:t> 불량률 개선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27" name="슬라이드 번호 개체 틀 1">
            <a:extLst>
              <a:ext uri="{FF2B5EF4-FFF2-40B4-BE49-F238E27FC236}">
                <a16:creationId xmlns:a16="http://schemas.microsoft.com/office/drawing/2014/main" id="{51BF440C-6BD1-4193-A576-2CBCA31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9C157DA9-D061-434C-A620-33FE0A54C44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8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사후 관리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258268"/>
            <a:ext cx="8085838" cy="18597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최종 자료에 삽입되는 관리도 관련 내용이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MINITAB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통해 임의의 관리도 작성 후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현재 이러이러한 방식으로 적용중임을 삽입해야 하는지 추후 관리도 기반 관리 계획을 삽입해야 하는 것인지 여쭤보고자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도출된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간 상관성이 매우 낮기에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 간 다변량 관리도는 불필요하다고 판단되어 개별 관리도를</a:t>
            </a:r>
            <a:b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적용하고자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6" name="사각형: 잘린 한쪽 모서리 45">
            <a:extLst>
              <a:ext uri="{FF2B5EF4-FFF2-40B4-BE49-F238E27FC236}">
                <a16:creationId xmlns:a16="http://schemas.microsoft.com/office/drawing/2014/main" id="{36930B47-04C1-4AF6-A5F2-C5F10F6FC460}"/>
              </a:ext>
            </a:extLst>
          </p:cNvPr>
          <p:cNvSpPr/>
          <p:nvPr/>
        </p:nvSpPr>
        <p:spPr>
          <a:xfrm rot="10800000" flipH="1">
            <a:off x="668277" y="3239455"/>
            <a:ext cx="4261452" cy="1657388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542189" y="1752612"/>
            <a:ext cx="4459248" cy="32306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20">
            <a:extLst>
              <a:ext uri="{FF2B5EF4-FFF2-40B4-BE49-F238E27FC236}">
                <a16:creationId xmlns:a16="http://schemas.microsoft.com/office/drawing/2014/main" id="{174E0CDC-2FE1-4956-9F4B-67FD56FB1F38}"/>
              </a:ext>
            </a:extLst>
          </p:cNvPr>
          <p:cNvSpPr/>
          <p:nvPr/>
        </p:nvSpPr>
        <p:spPr>
          <a:xfrm>
            <a:off x="1486942" y="1358329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도출 </a:t>
            </a:r>
            <a:r>
              <a:rPr lang="en-US" altLang="ko-KR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Vital Few</a:t>
            </a:r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간 상관성 검사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668277" y="3239455"/>
            <a:ext cx="4564764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간 상관관계 매우 낮은 수준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 =&gt;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다변량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관리도 적용 불필요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개별 관리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계량형 데이터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부분군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추출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(20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中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0" name="직각 삼각형 49">
            <a:extLst>
              <a:ext uri="{FF2B5EF4-FFF2-40B4-BE49-F238E27FC236}">
                <a16:creationId xmlns:a16="http://schemas.microsoft.com/office/drawing/2014/main" id="{94246DF0-9E0F-4C0A-9A61-4B02F6E9EDF3}"/>
              </a:ext>
            </a:extLst>
          </p:cNvPr>
          <p:cNvSpPr/>
          <p:nvPr/>
        </p:nvSpPr>
        <p:spPr>
          <a:xfrm rot="5400000">
            <a:off x="4613541" y="4605026"/>
            <a:ext cx="337927" cy="328952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953FE41E-A0A3-4C4D-8457-03284B88362E}"/>
              </a:ext>
            </a:extLst>
          </p:cNvPr>
          <p:cNvGraphicFramePr>
            <a:graphicFrameLocks noGrp="1"/>
          </p:cNvGraphicFramePr>
          <p:nvPr/>
        </p:nvGraphicFramePr>
        <p:xfrm>
          <a:off x="668273" y="1871936"/>
          <a:ext cx="4261455" cy="12811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0485">
                  <a:extLst>
                    <a:ext uri="{9D8B030D-6E8A-4147-A177-3AD203B41FA5}">
                      <a16:colId xmlns:a16="http://schemas.microsoft.com/office/drawing/2014/main" val="2964925018"/>
                    </a:ext>
                  </a:extLst>
                </a:gridCol>
                <a:gridCol w="1420485">
                  <a:extLst>
                    <a:ext uri="{9D8B030D-6E8A-4147-A177-3AD203B41FA5}">
                      <a16:colId xmlns:a16="http://schemas.microsoft.com/office/drawing/2014/main" val="1733188823"/>
                    </a:ext>
                  </a:extLst>
                </a:gridCol>
                <a:gridCol w="1420485">
                  <a:extLst>
                    <a:ext uri="{9D8B030D-6E8A-4147-A177-3AD203B41FA5}">
                      <a16:colId xmlns:a16="http://schemas.microsoft.com/office/drawing/2014/main" val="605341740"/>
                    </a:ext>
                  </a:extLst>
                </a:gridCol>
              </a:tblGrid>
              <a:tr h="427036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AG_RTD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DIELEC_FIRE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321256"/>
                  </a:ext>
                </a:extLst>
              </a:tr>
              <a:tr h="4270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DIELEC_FIRE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-0.01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520752"/>
                  </a:ext>
                </a:extLst>
              </a:tr>
              <a:tr h="4270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BUS_DEVELOP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0.11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-0.01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15654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42" y="2957857"/>
            <a:ext cx="4236110" cy="93925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FC13AA-F454-43D5-851F-5F10B518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448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사후 관리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3076379" y="1323970"/>
            <a:ext cx="3361134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개선안 적용 현황 파악을 위한 관리도 적용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389837"/>
            <a:ext cx="8060047" cy="1703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최종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 도출되지는 않았지만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와 매우 높은 상관성을 가진 동일 공정 변수들로 이루어진 다변량 관리도 적용이 공정 변동 관리에 유의하다고 생각되어 적용해도 될지 문의드립니다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단일 변수의 관리만으로는 변수들 간의 상관성과 교호관계로 인한 이상원인 파악이 어렵다고 판단되어 해당 방법을 제시하게되었습니다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60" y="1754454"/>
            <a:ext cx="6077659" cy="31549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35" y="1847140"/>
            <a:ext cx="3165817" cy="206380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17063" y="4899087"/>
            <a:ext cx="23775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공정 배기량 변수 별 상관 계수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100"/>
          </a:p>
        </p:txBody>
      </p:sp>
      <p:sp>
        <p:nvSpPr>
          <p:cNvPr id="36" name="직사각형 35"/>
          <p:cNvSpPr/>
          <p:nvPr/>
        </p:nvSpPr>
        <p:spPr>
          <a:xfrm>
            <a:off x="6860556" y="4036786"/>
            <a:ext cx="24705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공정 배기량 다변량 관리도 예시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1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A6B96F-5DF3-4F75-8D2C-5E91754D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24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사후 관리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657926" y="1323970"/>
            <a:ext cx="3361134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 KS A 3201:2001 </a:t>
            </a:r>
            <a:r>
              <a:rPr lang="ko-KR" altLang="en-US" sz="1400"/>
              <a:t>판정 규칙 적용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589485"/>
            <a:ext cx="8060047" cy="1703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시급한 공정 안정화를 위하여 판정 규칙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8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전부 적용하고자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개선안에서 도출된 최적 작업 조건을 기반으로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Xbar-S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관리도 모수를 지정하고자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해당 방안을 통해 공정 상태를 도출된 개선안에 적합한 상태로 유지시키고자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모수 지정을 통한 관리가 타당한 지 피드백을 주신다면 감사드리겠습니다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108868" y="1741861"/>
            <a:ext cx="4681199" cy="32306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148477" y="1856803"/>
            <a:ext cx="496163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①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 sigma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관리한계선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조치선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이탈점이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이상이 나타난다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② 9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중심선에 대하여 같은 쪽에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③ 6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연속적으로 증가 또는 감소하고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④ 14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교대로 증감하고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⑤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중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중심선 한쪽으로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 sigma(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경고선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넘는 영역에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⑥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중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중심선 한쪽으로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sigma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넘는 영역에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⑦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15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sigma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영역 내에 존재한다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⑧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sigma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한계를 넘는 영역에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9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5619556" y="1323970"/>
            <a:ext cx="3361134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 </a:t>
            </a:r>
            <a:r>
              <a:rPr lang="ko-KR" altLang="en-US" sz="1400"/>
              <a:t>관리도 적용 방안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5070498" y="1741861"/>
            <a:ext cx="4681199" cy="32306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5110107" y="1856803"/>
            <a:ext cx="49616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데이터 특성 상 계량형 관리도 적용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로트별 부분 군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추출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=&gt; 200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표본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로트별 제품 수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4000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부분군 크기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8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이상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=&gt; </a:t>
            </a:r>
            <a:r>
              <a:rPr lang="en-US" altLang="ko-KR" sz="1100"/>
              <a:t>Xbar-S </a:t>
            </a:r>
            <a:r>
              <a:rPr lang="ko-KR" altLang="en-US" sz="1100"/>
              <a:t>관리도 적용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도출 최적 작업 조건 기반 모수 선정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716" y="3357181"/>
            <a:ext cx="4040621" cy="152888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E24032-6ACA-42DC-9AB7-5E87C49D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778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사후 관리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공정능력 분석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2652544" y="1323970"/>
            <a:ext cx="4764602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모수 미 지정 시 불량률 개선을 위한 공정능력 분석 적용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566366"/>
            <a:ext cx="8060047" cy="1703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불량률의 직접적 관리를 위하여 개선안에서 도출된 자체 관리규격을 이용하여 공정능력 분석을 적용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불량률을 관리하겠습니다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최종 보고서에 공정 능력 분석 또한 포함되어야 할 지 여쭙고자 합니다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92" y="1791080"/>
            <a:ext cx="4494905" cy="33662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4A3351-2288-4538-A5E9-9D2D25BBB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388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09E2A5-6062-4112-9149-A01E4D1B73E3}"/>
              </a:ext>
            </a:extLst>
          </p:cNvPr>
          <p:cNvSpPr/>
          <p:nvPr/>
        </p:nvSpPr>
        <p:spPr>
          <a:xfrm>
            <a:off x="5315" y="2248549"/>
            <a:ext cx="9906000" cy="3795279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4C84A35E-4D82-4845-8958-09E6DC81D3A4}"/>
              </a:ext>
            </a:extLst>
          </p:cNvPr>
          <p:cNvSpPr/>
          <p:nvPr/>
        </p:nvSpPr>
        <p:spPr>
          <a:xfrm rot="10800000" flipH="1">
            <a:off x="7007931" y="2734746"/>
            <a:ext cx="2501660" cy="2908410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161D7A-94CF-4826-B879-F112F404C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61" y="2433948"/>
            <a:ext cx="3429518" cy="341808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4FDD2-DA4B-4A9D-B2FC-936DD596A0EC}"/>
              </a:ext>
            </a:extLst>
          </p:cNvPr>
          <p:cNvSpPr txBox="1"/>
          <p:nvPr/>
        </p:nvSpPr>
        <p:spPr>
          <a:xfrm>
            <a:off x="2819792" y="216281"/>
            <a:ext cx="308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제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세계에서의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 TV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경쟁력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0F50BF5-47F4-4262-9424-3EBF722018B4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084073-CAE4-465F-904A-4083A52E51AB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6B3356C-C08D-47B2-AE27-4D664F27A3E4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DD781C73-CCE7-4AFE-BE7C-8E61E75D838A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6BB92361-1EEE-4CC6-96C1-EBFAC4E76F6B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531B5A38-1E9A-48A7-A7E2-60221CB702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7910926"/>
              </p:ext>
            </p:extLst>
          </p:nvPr>
        </p:nvGraphicFramePr>
        <p:xfrm>
          <a:off x="289744" y="2324105"/>
          <a:ext cx="3091815" cy="3592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FAFECF4-E743-4AF9-BF86-5F68E34B62F0}"/>
              </a:ext>
            </a:extLst>
          </p:cNvPr>
          <p:cNvSpPr/>
          <p:nvPr/>
        </p:nvSpPr>
        <p:spPr>
          <a:xfrm>
            <a:off x="2244566" y="1862008"/>
            <a:ext cx="5416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중남미 등의 신흥시장이 재성장 축의 역할을 할 것으로 예상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26D751-1EE1-442A-8CB1-42B2D0888F9A}"/>
              </a:ext>
            </a:extLst>
          </p:cNvPr>
          <p:cNvSpPr/>
          <p:nvPr/>
        </p:nvSpPr>
        <p:spPr>
          <a:xfrm>
            <a:off x="350127" y="5755125"/>
            <a:ext cx="3514473" cy="28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자료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NIPA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통계분석팀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2009.12 (</a:t>
            </a:r>
            <a:r>
              <a:rPr lang="en-US" altLang="ko-KR" sz="9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DisplaySearch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자료 재구성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856E4-5F14-4E54-92EF-B90FF51B9234}"/>
              </a:ext>
            </a:extLst>
          </p:cNvPr>
          <p:cNvSpPr txBox="1"/>
          <p:nvPr/>
        </p:nvSpPr>
        <p:spPr>
          <a:xfrm>
            <a:off x="1985104" y="1053336"/>
            <a:ext cx="5935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lasma </a:t>
            </a:r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D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isplay </a:t>
            </a:r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anel</a:t>
            </a:r>
            <a:endParaRPr lang="ko-KR" altLang="en-US" sz="4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BFAC38DC-FEFF-41D3-8124-72521EF06A4E}"/>
              </a:ext>
            </a:extLst>
          </p:cNvPr>
          <p:cNvSpPr/>
          <p:nvPr/>
        </p:nvSpPr>
        <p:spPr>
          <a:xfrm rot="5400000">
            <a:off x="9073238" y="5215384"/>
            <a:ext cx="450014" cy="422694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C7A3D6-B379-4795-862F-849077E3F968}"/>
              </a:ext>
            </a:extLst>
          </p:cNvPr>
          <p:cNvSpPr/>
          <p:nvPr/>
        </p:nvSpPr>
        <p:spPr>
          <a:xfrm>
            <a:off x="8162634" y="2829464"/>
            <a:ext cx="181155" cy="18115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992307-BADD-481D-963B-278D16711263}"/>
              </a:ext>
            </a:extLst>
          </p:cNvPr>
          <p:cNvSpPr/>
          <p:nvPr/>
        </p:nvSpPr>
        <p:spPr>
          <a:xfrm>
            <a:off x="7439526" y="3092708"/>
            <a:ext cx="1627369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 latinLnBrk="1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 TV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 장점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234B46-7115-4354-9E64-468EFC176532}"/>
              </a:ext>
            </a:extLst>
          </p:cNvPr>
          <p:cNvSpPr txBox="1"/>
          <p:nvPr/>
        </p:nvSpPr>
        <p:spPr>
          <a:xfrm>
            <a:off x="7492425" y="3459293"/>
            <a:ext cx="1521570" cy="199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저렴한 가격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화질이 뛰어남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응답 속도가 빠름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대형화하기 쉬움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1C32846-4B83-4D91-B319-2550746756F6}"/>
              </a:ext>
            </a:extLst>
          </p:cNvPr>
          <p:cNvCxnSpPr/>
          <p:nvPr/>
        </p:nvCxnSpPr>
        <p:spPr>
          <a:xfrm>
            <a:off x="7484703" y="3440611"/>
            <a:ext cx="152157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6A8F779-D1CA-48D8-843B-23C58DC29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35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4654363-AD7C-4051-945E-970597840B17}"/>
              </a:ext>
            </a:extLst>
          </p:cNvPr>
          <p:cNvSpPr/>
          <p:nvPr/>
        </p:nvSpPr>
        <p:spPr>
          <a:xfrm>
            <a:off x="508958" y="1217244"/>
            <a:ext cx="8876582" cy="261658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170F634-8CDA-4B2B-A22F-F17B33990C4F}"/>
              </a:ext>
            </a:extLst>
          </p:cNvPr>
          <p:cNvSpPr/>
          <p:nvPr/>
        </p:nvSpPr>
        <p:spPr>
          <a:xfrm>
            <a:off x="514709" y="3958336"/>
            <a:ext cx="8876582" cy="261658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B413F0-BC75-46A2-8EDB-A1B338642431}"/>
              </a:ext>
            </a:extLst>
          </p:cNvPr>
          <p:cNvSpPr txBox="1"/>
          <p:nvPr/>
        </p:nvSpPr>
        <p:spPr>
          <a:xfrm>
            <a:off x="229164" y="3027896"/>
            <a:ext cx="4961720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색으로 빛나고 특정 색상으로 나타나 확연히 보이는 불량 사유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암점은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2~5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개까지 정상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명점은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개만 있어도 불량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명점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불량에 따른 문제 제기</a:t>
            </a:r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27EAECDC-A7A3-43EB-8CAD-0BDC1274D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043" b="90213" l="8430" r="66715">
                        <a14:foregroundMark x1="21366" y1="71064" x2="21366" y2="71064"/>
                        <a14:foregroundMark x1="53052" y1="76170" x2="53052" y2="76170"/>
                        <a14:foregroundMark x1="66860" y1="67234" x2="66860" y2="67234"/>
                        <a14:foregroundMark x1="8430" y1="62553" x2="8430" y2="62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3" t="49847" r="30334" b="4652"/>
          <a:stretch/>
        </p:blipFill>
        <p:spPr bwMode="auto">
          <a:xfrm>
            <a:off x="696653" y="2182064"/>
            <a:ext cx="4026741" cy="96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EA0C005-A346-48F6-B82A-9829DE0B5368}"/>
              </a:ext>
            </a:extLst>
          </p:cNvPr>
          <p:cNvSpPr/>
          <p:nvPr/>
        </p:nvSpPr>
        <p:spPr>
          <a:xfrm>
            <a:off x="6370972" y="4004962"/>
            <a:ext cx="1717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 원리</a:t>
            </a: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8EFD0F27-A634-44A0-9985-301ECDA0EB0A}"/>
              </a:ext>
            </a:extLst>
          </p:cNvPr>
          <p:cNvGrpSpPr/>
          <p:nvPr/>
        </p:nvGrpSpPr>
        <p:grpSpPr>
          <a:xfrm>
            <a:off x="868603" y="4087227"/>
            <a:ext cx="3513562" cy="2345108"/>
            <a:chOff x="2222754" y="839980"/>
            <a:chExt cx="7674298" cy="5122169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427FED29-6A3A-448C-AC18-CAB46B4A8A17}"/>
                </a:ext>
              </a:extLst>
            </p:cNvPr>
            <p:cNvGrpSpPr/>
            <p:nvPr/>
          </p:nvGrpSpPr>
          <p:grpSpPr>
            <a:xfrm>
              <a:off x="2231562" y="3505964"/>
              <a:ext cx="7660607" cy="1662317"/>
              <a:chOff x="2231562" y="3505964"/>
              <a:chExt cx="7660607" cy="166231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A64F5E7A-42A2-42B8-A5BD-3AB93B6991F9}"/>
                  </a:ext>
                </a:extLst>
              </p:cNvPr>
              <p:cNvSpPr/>
              <p:nvPr/>
            </p:nvSpPr>
            <p:spPr>
              <a:xfrm>
                <a:off x="2481719" y="4924425"/>
                <a:ext cx="2178717" cy="23712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C36D467D-5380-4EC0-93D8-6FBB8654A2A7}"/>
                  </a:ext>
                </a:extLst>
              </p:cNvPr>
              <p:cNvSpPr/>
              <p:nvPr/>
            </p:nvSpPr>
            <p:spPr>
              <a:xfrm>
                <a:off x="4901069" y="4924425"/>
                <a:ext cx="2273968" cy="237122"/>
              </a:xfrm>
              <a:prstGeom prst="rec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7513AD03-B0B2-4D98-9C6A-93981839B974}"/>
                  </a:ext>
                </a:extLst>
              </p:cNvPr>
              <p:cNvSpPr/>
              <p:nvPr/>
            </p:nvSpPr>
            <p:spPr>
              <a:xfrm>
                <a:off x="7425194" y="4924425"/>
                <a:ext cx="2273968" cy="237122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순서도: 수동 입력 240">
                <a:extLst>
                  <a:ext uri="{FF2B5EF4-FFF2-40B4-BE49-F238E27FC236}">
                    <a16:creationId xmlns:a16="http://schemas.microsoft.com/office/drawing/2014/main" id="{9A0055B7-6CDD-427B-AA4D-FF8EE291BEF7}"/>
                  </a:ext>
                </a:extLst>
              </p:cNvPr>
              <p:cNvSpPr/>
              <p:nvPr/>
            </p:nvSpPr>
            <p:spPr>
              <a:xfrm>
                <a:off x="4448776" y="3571753"/>
                <a:ext cx="240633" cy="1592277"/>
              </a:xfrm>
              <a:prstGeom prst="flowChartManualInpu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순서도: 수동 입력 241">
                <a:extLst>
                  <a:ext uri="{FF2B5EF4-FFF2-40B4-BE49-F238E27FC236}">
                    <a16:creationId xmlns:a16="http://schemas.microsoft.com/office/drawing/2014/main" id="{94EF7125-8EB2-4542-8965-E6B315C5C989}"/>
                  </a:ext>
                </a:extLst>
              </p:cNvPr>
              <p:cNvSpPr/>
              <p:nvPr/>
            </p:nvSpPr>
            <p:spPr>
              <a:xfrm>
                <a:off x="6958935" y="3576002"/>
                <a:ext cx="240633" cy="1592279"/>
              </a:xfrm>
              <a:prstGeom prst="flowChartManualInpu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순서도: 수동 입력 242">
                <a:extLst>
                  <a:ext uri="{FF2B5EF4-FFF2-40B4-BE49-F238E27FC236}">
                    <a16:creationId xmlns:a16="http://schemas.microsoft.com/office/drawing/2014/main" id="{C4A9C162-28C4-4AA2-9F84-696FE7510FB3}"/>
                  </a:ext>
                </a:extLst>
              </p:cNvPr>
              <p:cNvSpPr/>
              <p:nvPr/>
            </p:nvSpPr>
            <p:spPr>
              <a:xfrm>
                <a:off x="9435435" y="3537901"/>
                <a:ext cx="240633" cy="1592276"/>
              </a:xfrm>
              <a:prstGeom prst="flowChartManualInpu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순서도: 수동 입력 243">
                <a:extLst>
                  <a:ext uri="{FF2B5EF4-FFF2-40B4-BE49-F238E27FC236}">
                    <a16:creationId xmlns:a16="http://schemas.microsoft.com/office/drawing/2014/main" id="{7C6A670A-1DA5-4BE7-954E-58A716D053AF}"/>
                  </a:ext>
                </a:extLst>
              </p:cNvPr>
              <p:cNvSpPr/>
              <p:nvPr/>
            </p:nvSpPr>
            <p:spPr>
              <a:xfrm flipH="1">
                <a:off x="2446864" y="3572784"/>
                <a:ext cx="240633" cy="1592277"/>
              </a:xfrm>
              <a:prstGeom prst="flowChartManualInpu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순서도: 수동 입력 244">
                <a:extLst>
                  <a:ext uri="{FF2B5EF4-FFF2-40B4-BE49-F238E27FC236}">
                    <a16:creationId xmlns:a16="http://schemas.microsoft.com/office/drawing/2014/main" id="{260E1781-B0AD-4338-BB07-DBB9DF21F4AE}"/>
                  </a:ext>
                </a:extLst>
              </p:cNvPr>
              <p:cNvSpPr/>
              <p:nvPr/>
            </p:nvSpPr>
            <p:spPr>
              <a:xfrm flipH="1">
                <a:off x="4894720" y="3576002"/>
                <a:ext cx="240633" cy="1592279"/>
              </a:xfrm>
              <a:prstGeom prst="flowChartManualInpu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6" name="순서도: 수동 입력 245">
                <a:extLst>
                  <a:ext uri="{FF2B5EF4-FFF2-40B4-BE49-F238E27FC236}">
                    <a16:creationId xmlns:a16="http://schemas.microsoft.com/office/drawing/2014/main" id="{25F390A5-C1A8-4C6A-95C0-47BD55075A77}"/>
                  </a:ext>
                </a:extLst>
              </p:cNvPr>
              <p:cNvSpPr/>
              <p:nvPr/>
            </p:nvSpPr>
            <p:spPr>
              <a:xfrm flipH="1">
                <a:off x="7399795" y="3576002"/>
                <a:ext cx="240633" cy="1592276"/>
              </a:xfrm>
              <a:prstGeom prst="flowChartManualInpu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62CDA10C-436E-4289-AF9E-EB9CAA0FF6F2}"/>
                  </a:ext>
                </a:extLst>
              </p:cNvPr>
              <p:cNvSpPr/>
              <p:nvPr/>
            </p:nvSpPr>
            <p:spPr>
              <a:xfrm>
                <a:off x="2231562" y="3506258"/>
                <a:ext cx="240632" cy="165528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7371DC1C-7389-4F21-BCEF-B414DF33E467}"/>
                  </a:ext>
                </a:extLst>
              </p:cNvPr>
              <p:cNvSpPr/>
              <p:nvPr/>
            </p:nvSpPr>
            <p:spPr>
              <a:xfrm>
                <a:off x="4660437" y="3506258"/>
                <a:ext cx="240632" cy="165528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647D8B02-2467-4B86-810F-B863C596ADE9}"/>
                  </a:ext>
                </a:extLst>
              </p:cNvPr>
              <p:cNvSpPr/>
              <p:nvPr/>
            </p:nvSpPr>
            <p:spPr>
              <a:xfrm>
                <a:off x="7175037" y="3505964"/>
                <a:ext cx="240632" cy="165558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16F09244-5E7F-4929-AFEF-401C1D281440}"/>
                  </a:ext>
                </a:extLst>
              </p:cNvPr>
              <p:cNvSpPr/>
              <p:nvPr/>
            </p:nvSpPr>
            <p:spPr>
              <a:xfrm>
                <a:off x="9651537" y="3505964"/>
                <a:ext cx="240632" cy="165558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2C7E69CA-B77C-45F3-80B5-16043C8FF625}"/>
                </a:ext>
              </a:extLst>
            </p:cNvPr>
            <p:cNvGrpSpPr/>
            <p:nvPr/>
          </p:nvGrpSpPr>
          <p:grpSpPr>
            <a:xfrm>
              <a:off x="5338269" y="4086225"/>
              <a:ext cx="1420055" cy="600591"/>
              <a:chOff x="5338269" y="4086225"/>
              <a:chExt cx="1420055" cy="600591"/>
            </a:xfrm>
          </p:grpSpPr>
          <p:sp>
            <p:nvSpPr>
              <p:cNvPr id="235" name="화살표: 위쪽 234">
                <a:extLst>
                  <a:ext uri="{FF2B5EF4-FFF2-40B4-BE49-F238E27FC236}">
                    <a16:creationId xmlns:a16="http://schemas.microsoft.com/office/drawing/2014/main" id="{707DF1B6-ADF4-47FC-A08A-A2CC48F42AE4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화살표: 위쪽 235">
                <a:extLst>
                  <a:ext uri="{FF2B5EF4-FFF2-40B4-BE49-F238E27FC236}">
                    <a16:creationId xmlns:a16="http://schemas.microsoft.com/office/drawing/2014/main" id="{E5025922-60F1-492A-AC23-688C92FFFE06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화살표: 위쪽 236">
                <a:extLst>
                  <a:ext uri="{FF2B5EF4-FFF2-40B4-BE49-F238E27FC236}">
                    <a16:creationId xmlns:a16="http://schemas.microsoft.com/office/drawing/2014/main" id="{AB59DF1D-E3FB-4AC5-A22A-889566126800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2B0B047C-935F-4125-9C51-E804E238219F}"/>
                </a:ext>
              </a:extLst>
            </p:cNvPr>
            <p:cNvGrpSpPr/>
            <p:nvPr/>
          </p:nvGrpSpPr>
          <p:grpSpPr>
            <a:xfrm>
              <a:off x="7871919" y="4076700"/>
              <a:ext cx="1420055" cy="600591"/>
              <a:chOff x="5338269" y="4086225"/>
              <a:chExt cx="1420055" cy="600591"/>
            </a:xfrm>
            <a:solidFill>
              <a:srgbClr val="0070C0"/>
            </a:solidFill>
          </p:grpSpPr>
          <p:sp>
            <p:nvSpPr>
              <p:cNvPr id="232" name="화살표: 위쪽 231">
                <a:extLst>
                  <a:ext uri="{FF2B5EF4-FFF2-40B4-BE49-F238E27FC236}">
                    <a16:creationId xmlns:a16="http://schemas.microsoft.com/office/drawing/2014/main" id="{A660EA33-E94A-445C-B164-FD692754B9F5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화살표: 위쪽 232">
                <a:extLst>
                  <a:ext uri="{FF2B5EF4-FFF2-40B4-BE49-F238E27FC236}">
                    <a16:creationId xmlns:a16="http://schemas.microsoft.com/office/drawing/2014/main" id="{06AD7516-FC6E-41E7-8435-249AB3909546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화살표: 위쪽 233">
                <a:extLst>
                  <a:ext uri="{FF2B5EF4-FFF2-40B4-BE49-F238E27FC236}">
                    <a16:creationId xmlns:a16="http://schemas.microsoft.com/office/drawing/2014/main" id="{DBB4F446-8A65-41BB-A19D-B0D92BD9EF65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31FDF41D-3110-447C-8940-90D51F402AD5}"/>
                </a:ext>
              </a:extLst>
            </p:cNvPr>
            <p:cNvGrpSpPr/>
            <p:nvPr/>
          </p:nvGrpSpPr>
          <p:grpSpPr>
            <a:xfrm>
              <a:off x="2833526" y="4085966"/>
              <a:ext cx="1420055" cy="600591"/>
              <a:chOff x="5338269" y="4086225"/>
              <a:chExt cx="1420055" cy="600591"/>
            </a:xfrm>
            <a:solidFill>
              <a:srgbClr val="FF0000"/>
            </a:solidFill>
          </p:grpSpPr>
          <p:sp>
            <p:nvSpPr>
              <p:cNvPr id="229" name="화살표: 위쪽 228">
                <a:extLst>
                  <a:ext uri="{FF2B5EF4-FFF2-40B4-BE49-F238E27FC236}">
                    <a16:creationId xmlns:a16="http://schemas.microsoft.com/office/drawing/2014/main" id="{FBA24030-8B90-4457-AECD-5555ECB1AC4D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화살표: 위쪽 229">
                <a:extLst>
                  <a:ext uri="{FF2B5EF4-FFF2-40B4-BE49-F238E27FC236}">
                    <a16:creationId xmlns:a16="http://schemas.microsoft.com/office/drawing/2014/main" id="{684E48F5-692E-4776-9F6C-72D2A6A44285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화살표: 위쪽 230">
                <a:extLst>
                  <a:ext uri="{FF2B5EF4-FFF2-40B4-BE49-F238E27FC236}">
                    <a16:creationId xmlns:a16="http://schemas.microsoft.com/office/drawing/2014/main" id="{78882F61-8BCA-4158-87CD-3006FBFD75A6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47AAF9AB-96DF-4EAE-A0D6-8FFCBB927C24}"/>
                </a:ext>
              </a:extLst>
            </p:cNvPr>
            <p:cNvGrpSpPr/>
            <p:nvPr/>
          </p:nvGrpSpPr>
          <p:grpSpPr>
            <a:xfrm>
              <a:off x="2827238" y="839980"/>
              <a:ext cx="1420055" cy="613207"/>
              <a:chOff x="5338269" y="4073093"/>
              <a:chExt cx="1420055" cy="613207"/>
            </a:xfrm>
            <a:solidFill>
              <a:srgbClr val="FF0000"/>
            </a:solidFill>
          </p:grpSpPr>
          <p:sp>
            <p:nvSpPr>
              <p:cNvPr id="226" name="화살표: 위쪽 225">
                <a:extLst>
                  <a:ext uri="{FF2B5EF4-FFF2-40B4-BE49-F238E27FC236}">
                    <a16:creationId xmlns:a16="http://schemas.microsoft.com/office/drawing/2014/main" id="{B5AB581C-24B8-44CB-A572-982545C70B0C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화살표: 위쪽 226">
                <a:extLst>
                  <a:ext uri="{FF2B5EF4-FFF2-40B4-BE49-F238E27FC236}">
                    <a16:creationId xmlns:a16="http://schemas.microsoft.com/office/drawing/2014/main" id="{142ABD48-87AC-4165-83C5-44440B9CEBDA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화살표: 위쪽 227">
                <a:extLst>
                  <a:ext uri="{FF2B5EF4-FFF2-40B4-BE49-F238E27FC236}">
                    <a16:creationId xmlns:a16="http://schemas.microsoft.com/office/drawing/2014/main" id="{22147C05-35C3-4F0D-962C-9CEADCF4B2C0}"/>
                  </a:ext>
                </a:extLst>
              </p:cNvPr>
              <p:cNvSpPr/>
              <p:nvPr/>
            </p:nvSpPr>
            <p:spPr>
              <a:xfrm>
                <a:off x="6412713" y="4073093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C3728C4D-013D-4FF5-A622-DB613A3075D8}"/>
                </a:ext>
              </a:extLst>
            </p:cNvPr>
            <p:cNvGrpSpPr/>
            <p:nvPr/>
          </p:nvGrpSpPr>
          <p:grpSpPr>
            <a:xfrm>
              <a:off x="5349578" y="850353"/>
              <a:ext cx="1420055" cy="600591"/>
              <a:chOff x="5338269" y="4086225"/>
              <a:chExt cx="1420055" cy="600591"/>
            </a:xfrm>
          </p:grpSpPr>
          <p:sp>
            <p:nvSpPr>
              <p:cNvPr id="223" name="화살표: 위쪽 222">
                <a:extLst>
                  <a:ext uri="{FF2B5EF4-FFF2-40B4-BE49-F238E27FC236}">
                    <a16:creationId xmlns:a16="http://schemas.microsoft.com/office/drawing/2014/main" id="{E4374565-70BB-412A-B547-BBED2622E6E8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화살표: 위쪽 223">
                <a:extLst>
                  <a:ext uri="{FF2B5EF4-FFF2-40B4-BE49-F238E27FC236}">
                    <a16:creationId xmlns:a16="http://schemas.microsoft.com/office/drawing/2014/main" id="{8B523D92-AD94-4D84-940A-7ED0B07320C5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화살표: 위쪽 224">
                <a:extLst>
                  <a:ext uri="{FF2B5EF4-FFF2-40B4-BE49-F238E27FC236}">
                    <a16:creationId xmlns:a16="http://schemas.microsoft.com/office/drawing/2014/main" id="{226A7E81-65D7-477F-9CF5-C304BD996415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14AE4599-D5B7-49B8-A2BE-562C44C381AE}"/>
                </a:ext>
              </a:extLst>
            </p:cNvPr>
            <p:cNvGrpSpPr/>
            <p:nvPr/>
          </p:nvGrpSpPr>
          <p:grpSpPr>
            <a:xfrm>
              <a:off x="7852149" y="841963"/>
              <a:ext cx="1420055" cy="600591"/>
              <a:chOff x="5338269" y="4086225"/>
              <a:chExt cx="1420055" cy="600591"/>
            </a:xfrm>
            <a:solidFill>
              <a:srgbClr val="0070C0"/>
            </a:solidFill>
          </p:grpSpPr>
          <p:sp>
            <p:nvSpPr>
              <p:cNvPr id="220" name="화살표: 위쪽 219">
                <a:extLst>
                  <a:ext uri="{FF2B5EF4-FFF2-40B4-BE49-F238E27FC236}">
                    <a16:creationId xmlns:a16="http://schemas.microsoft.com/office/drawing/2014/main" id="{7868AA19-633F-46EC-A8D4-FAEE9B9FA66E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화살표: 위쪽 220">
                <a:extLst>
                  <a:ext uri="{FF2B5EF4-FFF2-40B4-BE49-F238E27FC236}">
                    <a16:creationId xmlns:a16="http://schemas.microsoft.com/office/drawing/2014/main" id="{667C2FF4-7ECA-4DFD-AB42-63CF4B1FA7B0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화살표: 위쪽 221">
                <a:extLst>
                  <a:ext uri="{FF2B5EF4-FFF2-40B4-BE49-F238E27FC236}">
                    <a16:creationId xmlns:a16="http://schemas.microsoft.com/office/drawing/2014/main" id="{B6A08E45-90C0-48FE-A60C-FB58214DE591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0" name="현 189">
              <a:extLst>
                <a:ext uri="{FF2B5EF4-FFF2-40B4-BE49-F238E27FC236}">
                  <a16:creationId xmlns:a16="http://schemas.microsoft.com/office/drawing/2014/main" id="{2DF43B81-2D70-46F8-B2F6-25AB7D4E4473}"/>
                </a:ext>
              </a:extLst>
            </p:cNvPr>
            <p:cNvSpPr/>
            <p:nvPr/>
          </p:nvSpPr>
          <p:spPr>
            <a:xfrm rot="17520998">
              <a:off x="2866183" y="1865359"/>
              <a:ext cx="1417205" cy="1452893"/>
            </a:xfrm>
            <a:prstGeom prst="chord">
              <a:avLst>
                <a:gd name="adj1" fmla="val 2762471"/>
                <a:gd name="adj2" fmla="val 16200000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현 190">
              <a:extLst>
                <a:ext uri="{FF2B5EF4-FFF2-40B4-BE49-F238E27FC236}">
                  <a16:creationId xmlns:a16="http://schemas.microsoft.com/office/drawing/2014/main" id="{52A252FC-4106-438D-BB55-B9E17155F7B4}"/>
                </a:ext>
              </a:extLst>
            </p:cNvPr>
            <p:cNvSpPr/>
            <p:nvPr/>
          </p:nvSpPr>
          <p:spPr>
            <a:xfrm rot="17520998">
              <a:off x="7868405" y="1874892"/>
              <a:ext cx="1417205" cy="1452893"/>
            </a:xfrm>
            <a:prstGeom prst="chord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현 191">
              <a:extLst>
                <a:ext uri="{FF2B5EF4-FFF2-40B4-BE49-F238E27FC236}">
                  <a16:creationId xmlns:a16="http://schemas.microsoft.com/office/drawing/2014/main" id="{F3816979-2B5E-4EB9-8B25-5EF865772623}"/>
                </a:ext>
              </a:extLst>
            </p:cNvPr>
            <p:cNvSpPr/>
            <p:nvPr/>
          </p:nvSpPr>
          <p:spPr>
            <a:xfrm rot="17520998">
              <a:off x="5346907" y="1867763"/>
              <a:ext cx="1417205" cy="1452893"/>
            </a:xfrm>
            <a:prstGeom prst="chord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3E131A0-3DAE-487F-BE78-B27DBBDE5AE0}"/>
                </a:ext>
              </a:extLst>
            </p:cNvPr>
            <p:cNvSpPr/>
            <p:nvPr/>
          </p:nvSpPr>
          <p:spPr>
            <a:xfrm>
              <a:off x="2222755" y="1515478"/>
              <a:ext cx="7674297" cy="3890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F58569D-0B2C-4D28-B5AE-62FA32B16A74}"/>
                </a:ext>
              </a:extLst>
            </p:cNvPr>
            <p:cNvSpPr/>
            <p:nvPr/>
          </p:nvSpPr>
          <p:spPr>
            <a:xfrm flipH="1">
              <a:off x="2222754" y="1913759"/>
              <a:ext cx="7674297" cy="3890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20032A2-CD25-46A2-A79E-0F284D82410B}"/>
                </a:ext>
              </a:extLst>
            </p:cNvPr>
            <p:cNvSpPr/>
            <p:nvPr/>
          </p:nvSpPr>
          <p:spPr>
            <a:xfrm flipH="1">
              <a:off x="3032407" y="1913762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FEAFAAB4-ECBD-447E-82A9-853202A97D31}"/>
                </a:ext>
              </a:extLst>
            </p:cNvPr>
            <p:cNvGrpSpPr/>
            <p:nvPr/>
          </p:nvGrpSpPr>
          <p:grpSpPr>
            <a:xfrm>
              <a:off x="5354297" y="3216864"/>
              <a:ext cx="1426350" cy="465101"/>
              <a:chOff x="5354297" y="3216864"/>
              <a:chExt cx="1426350" cy="465101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7" name="화살표: 아래쪽 216">
                <a:extLst>
                  <a:ext uri="{FF2B5EF4-FFF2-40B4-BE49-F238E27FC236}">
                    <a16:creationId xmlns:a16="http://schemas.microsoft.com/office/drawing/2014/main" id="{23196936-3683-4029-BEEE-E8D8B3419EB3}"/>
                  </a:ext>
                </a:extLst>
              </p:cNvPr>
              <p:cNvSpPr/>
              <p:nvPr/>
            </p:nvSpPr>
            <p:spPr>
              <a:xfrm>
                <a:off x="5913867" y="33565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화살표: 아래쪽 217">
                <a:extLst>
                  <a:ext uri="{FF2B5EF4-FFF2-40B4-BE49-F238E27FC236}">
                    <a16:creationId xmlns:a16="http://schemas.microsoft.com/office/drawing/2014/main" id="{E20B2761-00B2-485C-879E-AB200353F6F1}"/>
                  </a:ext>
                </a:extLst>
              </p:cNvPr>
              <p:cNvSpPr/>
              <p:nvPr/>
            </p:nvSpPr>
            <p:spPr>
              <a:xfrm rot="19729973">
                <a:off x="6468209" y="3232518"/>
                <a:ext cx="312438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화살표: 아래쪽 218">
                <a:extLst>
                  <a:ext uri="{FF2B5EF4-FFF2-40B4-BE49-F238E27FC236}">
                    <a16:creationId xmlns:a16="http://schemas.microsoft.com/office/drawing/2014/main" id="{B8BEBF94-9085-4906-AC48-1B250B31F8D5}"/>
                  </a:ext>
                </a:extLst>
              </p:cNvPr>
              <p:cNvSpPr/>
              <p:nvPr/>
            </p:nvSpPr>
            <p:spPr>
              <a:xfrm rot="2109422">
                <a:off x="5354297" y="32168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0F75BF6C-6A5C-4773-8F6B-1A04F9698AEF}"/>
                </a:ext>
              </a:extLst>
            </p:cNvPr>
            <p:cNvGrpSpPr/>
            <p:nvPr/>
          </p:nvGrpSpPr>
          <p:grpSpPr>
            <a:xfrm>
              <a:off x="2832631" y="3246462"/>
              <a:ext cx="1426350" cy="465101"/>
              <a:chOff x="5506697" y="3369264"/>
              <a:chExt cx="1426350" cy="465101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4" name="화살표: 아래쪽 213">
                <a:extLst>
                  <a:ext uri="{FF2B5EF4-FFF2-40B4-BE49-F238E27FC236}">
                    <a16:creationId xmlns:a16="http://schemas.microsoft.com/office/drawing/2014/main" id="{FA2D93BB-9CEA-4414-BF4F-7D897F2E0E46}"/>
                  </a:ext>
                </a:extLst>
              </p:cNvPr>
              <p:cNvSpPr/>
              <p:nvPr/>
            </p:nvSpPr>
            <p:spPr>
              <a:xfrm>
                <a:off x="6066267" y="35089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화살표: 아래쪽 214">
                <a:extLst>
                  <a:ext uri="{FF2B5EF4-FFF2-40B4-BE49-F238E27FC236}">
                    <a16:creationId xmlns:a16="http://schemas.microsoft.com/office/drawing/2014/main" id="{2825A54F-C7A8-4602-9E4C-65C9F01C571C}"/>
                  </a:ext>
                </a:extLst>
              </p:cNvPr>
              <p:cNvSpPr/>
              <p:nvPr/>
            </p:nvSpPr>
            <p:spPr>
              <a:xfrm rot="19729973">
                <a:off x="6620609" y="3384918"/>
                <a:ext cx="312438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화살표: 아래쪽 215">
                <a:extLst>
                  <a:ext uri="{FF2B5EF4-FFF2-40B4-BE49-F238E27FC236}">
                    <a16:creationId xmlns:a16="http://schemas.microsoft.com/office/drawing/2014/main" id="{A1F104A2-38B3-4B82-B3CD-66DB62CE007E}"/>
                  </a:ext>
                </a:extLst>
              </p:cNvPr>
              <p:cNvSpPr/>
              <p:nvPr/>
            </p:nvSpPr>
            <p:spPr>
              <a:xfrm rot="2109422">
                <a:off x="5506697" y="33692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E95FCC1-4DC3-4864-81E0-7416F0588286}"/>
                </a:ext>
              </a:extLst>
            </p:cNvPr>
            <p:cNvGrpSpPr/>
            <p:nvPr/>
          </p:nvGrpSpPr>
          <p:grpSpPr>
            <a:xfrm>
              <a:off x="7888933" y="3228840"/>
              <a:ext cx="1426350" cy="487129"/>
              <a:chOff x="5659097" y="3499636"/>
              <a:chExt cx="1426350" cy="487129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1" name="화살표: 아래쪽 210">
                <a:extLst>
                  <a:ext uri="{FF2B5EF4-FFF2-40B4-BE49-F238E27FC236}">
                    <a16:creationId xmlns:a16="http://schemas.microsoft.com/office/drawing/2014/main" id="{2E26DD4E-827D-4812-8E7B-844A563B58CC}"/>
                  </a:ext>
                </a:extLst>
              </p:cNvPr>
              <p:cNvSpPr/>
              <p:nvPr/>
            </p:nvSpPr>
            <p:spPr>
              <a:xfrm>
                <a:off x="6218667" y="36613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화살표: 아래쪽 211">
                <a:extLst>
                  <a:ext uri="{FF2B5EF4-FFF2-40B4-BE49-F238E27FC236}">
                    <a16:creationId xmlns:a16="http://schemas.microsoft.com/office/drawing/2014/main" id="{BF9F57D7-4AF0-4482-9F7F-5D4A23749F45}"/>
                  </a:ext>
                </a:extLst>
              </p:cNvPr>
              <p:cNvSpPr/>
              <p:nvPr/>
            </p:nvSpPr>
            <p:spPr>
              <a:xfrm rot="19729973">
                <a:off x="6773010" y="3499636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화살표: 아래쪽 212">
                <a:extLst>
                  <a:ext uri="{FF2B5EF4-FFF2-40B4-BE49-F238E27FC236}">
                    <a16:creationId xmlns:a16="http://schemas.microsoft.com/office/drawing/2014/main" id="{E1A72765-2AA1-44B9-9C3D-22684E1699E0}"/>
                  </a:ext>
                </a:extLst>
              </p:cNvPr>
              <p:cNvSpPr/>
              <p:nvPr/>
            </p:nvSpPr>
            <p:spPr>
              <a:xfrm rot="2109422">
                <a:off x="5659097" y="35216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E619A82C-36AA-4F84-8D51-D3B424AFAF56}"/>
                </a:ext>
              </a:extLst>
            </p:cNvPr>
            <p:cNvGrpSpPr/>
            <p:nvPr/>
          </p:nvGrpSpPr>
          <p:grpSpPr>
            <a:xfrm>
              <a:off x="2222754" y="5179566"/>
              <a:ext cx="7674298" cy="782583"/>
              <a:chOff x="2222754" y="5152996"/>
              <a:chExt cx="7674298" cy="782583"/>
            </a:xfrm>
          </p:grpSpPr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CF02EF67-FDD2-4309-9001-5A08EC78E527}"/>
                  </a:ext>
                </a:extLst>
              </p:cNvPr>
              <p:cNvSpPr/>
              <p:nvPr/>
            </p:nvSpPr>
            <p:spPr>
              <a:xfrm>
                <a:off x="2222755" y="5546558"/>
                <a:ext cx="7674297" cy="38902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71C8323D-C0FA-4885-88CF-48FF768A434F}"/>
                  </a:ext>
                </a:extLst>
              </p:cNvPr>
              <p:cNvGrpSpPr/>
              <p:nvPr/>
            </p:nvGrpSpPr>
            <p:grpSpPr>
              <a:xfrm>
                <a:off x="2222754" y="5152996"/>
                <a:ext cx="7674297" cy="389021"/>
                <a:chOff x="2222755" y="4688305"/>
                <a:chExt cx="7674297" cy="389021"/>
              </a:xfrm>
            </p:grpSpPr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FD598E82-695C-4263-863F-ECFFC6C28E75}"/>
                    </a:ext>
                  </a:extLst>
                </p:cNvPr>
                <p:cNvSpPr/>
                <p:nvPr/>
              </p:nvSpPr>
              <p:spPr>
                <a:xfrm>
                  <a:off x="2222755" y="4688305"/>
                  <a:ext cx="7674297" cy="38902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37A3791D-A81B-4AA0-B70D-BFFBA489E3C5}"/>
                    </a:ext>
                  </a:extLst>
                </p:cNvPr>
                <p:cNvSpPr/>
                <p:nvPr/>
              </p:nvSpPr>
              <p:spPr>
                <a:xfrm>
                  <a:off x="2911642" y="4878807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40732C45-31A7-4141-84FC-DBE45ED46AA7}"/>
                    </a:ext>
                  </a:extLst>
                </p:cNvPr>
                <p:cNvSpPr/>
                <p:nvPr/>
              </p:nvSpPr>
              <p:spPr>
                <a:xfrm>
                  <a:off x="5388348" y="4882815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ECBF0253-0919-4F66-921F-87371C53519A}"/>
                    </a:ext>
                  </a:extLst>
                </p:cNvPr>
                <p:cNvSpPr/>
                <p:nvPr/>
              </p:nvSpPr>
              <p:spPr>
                <a:xfrm>
                  <a:off x="7912473" y="4878807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7F3FB8A1-CF2A-498E-B042-F16FA1E338D8}"/>
                </a:ext>
              </a:extLst>
            </p:cNvPr>
            <p:cNvSpPr/>
            <p:nvPr/>
          </p:nvSpPr>
          <p:spPr>
            <a:xfrm flipH="1">
              <a:off x="3825405" y="191376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CBE774E5-A0DB-48D6-B999-988C730022C4}"/>
                </a:ext>
              </a:extLst>
            </p:cNvPr>
            <p:cNvSpPr/>
            <p:nvPr/>
          </p:nvSpPr>
          <p:spPr>
            <a:xfrm flipH="1">
              <a:off x="5534565" y="191376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977D7F9-4E38-46AA-AA9D-3EA2FBE5BC65}"/>
                </a:ext>
              </a:extLst>
            </p:cNvPr>
            <p:cNvSpPr/>
            <p:nvPr/>
          </p:nvSpPr>
          <p:spPr>
            <a:xfrm flipH="1">
              <a:off x="6327563" y="1913760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96B05CB-1D78-4027-AE94-D78A772ED8AB}"/>
                </a:ext>
              </a:extLst>
            </p:cNvPr>
            <p:cNvSpPr/>
            <p:nvPr/>
          </p:nvSpPr>
          <p:spPr>
            <a:xfrm flipH="1">
              <a:off x="8068215" y="1913892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391AE4C-511E-45C0-85E4-EBB24A9856E5}"/>
                </a:ext>
              </a:extLst>
            </p:cNvPr>
            <p:cNvSpPr/>
            <p:nvPr/>
          </p:nvSpPr>
          <p:spPr>
            <a:xfrm flipH="1">
              <a:off x="8861213" y="191389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E1ACD09-3B77-4357-A5F8-C7CD9903065F}"/>
              </a:ext>
            </a:extLst>
          </p:cNvPr>
          <p:cNvSpPr/>
          <p:nvPr/>
        </p:nvSpPr>
        <p:spPr>
          <a:xfrm>
            <a:off x="7201284" y="1338904"/>
            <a:ext cx="1411779" cy="3256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3" name="차트 92">
            <a:extLst>
              <a:ext uri="{FF2B5EF4-FFF2-40B4-BE49-F238E27FC236}">
                <a16:creationId xmlns:a16="http://schemas.microsoft.com/office/drawing/2014/main" id="{65BC11B8-DFB2-434E-BC76-A4B449E16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647824"/>
              </p:ext>
            </p:extLst>
          </p:nvPr>
        </p:nvGraphicFramePr>
        <p:xfrm>
          <a:off x="5203168" y="1890044"/>
          <a:ext cx="3860056" cy="1938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EFD1AC-ECC6-452C-A37E-4509059EB45D}"/>
              </a:ext>
            </a:extLst>
          </p:cNvPr>
          <p:cNvSpPr/>
          <p:nvPr/>
        </p:nvSpPr>
        <p:spPr>
          <a:xfrm>
            <a:off x="5161957" y="1304400"/>
            <a:ext cx="4044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6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월 불량률 급증 후 </a:t>
            </a:r>
            <a:r>
              <a:rPr lang="ko-KR" altLang="en-US" sz="20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지속적인 증가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추세</a:t>
            </a:r>
          </a:p>
        </p:txBody>
      </p:sp>
      <p:sp>
        <p:nvSpPr>
          <p:cNvPr id="98" name="사각형: 잘린 한쪽 모서리 97">
            <a:extLst>
              <a:ext uri="{FF2B5EF4-FFF2-40B4-BE49-F238E27FC236}">
                <a16:creationId xmlns:a16="http://schemas.microsoft.com/office/drawing/2014/main" id="{A3D30D41-B7AD-4883-9CE5-A2BDFD96288C}"/>
              </a:ext>
            </a:extLst>
          </p:cNvPr>
          <p:cNvSpPr/>
          <p:nvPr/>
        </p:nvSpPr>
        <p:spPr>
          <a:xfrm rot="10800000" flipH="1">
            <a:off x="5095731" y="4464360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EA7F4D65-DF60-4350-91D9-05D1C4D49363}"/>
              </a:ext>
            </a:extLst>
          </p:cNvPr>
          <p:cNvSpPr/>
          <p:nvPr/>
        </p:nvSpPr>
        <p:spPr>
          <a:xfrm rot="5400000">
            <a:off x="9124137" y="4738192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0" name="사각형: 잘린 한쪽 모서리 99">
            <a:extLst>
              <a:ext uri="{FF2B5EF4-FFF2-40B4-BE49-F238E27FC236}">
                <a16:creationId xmlns:a16="http://schemas.microsoft.com/office/drawing/2014/main" id="{CEDB5419-724B-4BD6-B5FA-0F8836141769}"/>
              </a:ext>
            </a:extLst>
          </p:cNvPr>
          <p:cNvSpPr/>
          <p:nvPr/>
        </p:nvSpPr>
        <p:spPr>
          <a:xfrm rot="10800000" flipH="1">
            <a:off x="5095731" y="4988978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1" name="직각 삼각형 100">
            <a:extLst>
              <a:ext uri="{FF2B5EF4-FFF2-40B4-BE49-F238E27FC236}">
                <a16:creationId xmlns:a16="http://schemas.microsoft.com/office/drawing/2014/main" id="{8B1E8F8B-233B-46DC-9B8D-09498DAF4890}"/>
              </a:ext>
            </a:extLst>
          </p:cNvPr>
          <p:cNvSpPr/>
          <p:nvPr/>
        </p:nvSpPr>
        <p:spPr>
          <a:xfrm rot="5400000">
            <a:off x="9124137" y="5262810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2" name="사각형: 잘린 한쪽 모서리 101">
            <a:extLst>
              <a:ext uri="{FF2B5EF4-FFF2-40B4-BE49-F238E27FC236}">
                <a16:creationId xmlns:a16="http://schemas.microsoft.com/office/drawing/2014/main" id="{53EA8CD7-3E5A-4F0F-8FDE-848C815E5D84}"/>
              </a:ext>
            </a:extLst>
          </p:cNvPr>
          <p:cNvSpPr/>
          <p:nvPr/>
        </p:nvSpPr>
        <p:spPr>
          <a:xfrm rot="10800000" flipH="1">
            <a:off x="5095729" y="5510184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3" name="직각 삼각형 102">
            <a:extLst>
              <a:ext uri="{FF2B5EF4-FFF2-40B4-BE49-F238E27FC236}">
                <a16:creationId xmlns:a16="http://schemas.microsoft.com/office/drawing/2014/main" id="{76A36272-AC1A-4DF5-9305-D9BD008EA43A}"/>
              </a:ext>
            </a:extLst>
          </p:cNvPr>
          <p:cNvSpPr/>
          <p:nvPr/>
        </p:nvSpPr>
        <p:spPr>
          <a:xfrm rot="5400000">
            <a:off x="9124135" y="5784016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4" name="사각형: 잘린 한쪽 모서리 103">
            <a:extLst>
              <a:ext uri="{FF2B5EF4-FFF2-40B4-BE49-F238E27FC236}">
                <a16:creationId xmlns:a16="http://schemas.microsoft.com/office/drawing/2014/main" id="{0870FAFF-02E3-4830-9862-326387705E50}"/>
              </a:ext>
            </a:extLst>
          </p:cNvPr>
          <p:cNvSpPr/>
          <p:nvPr/>
        </p:nvSpPr>
        <p:spPr>
          <a:xfrm rot="10800000" flipH="1">
            <a:off x="5095729" y="6034802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5" name="직각 삼각형 104">
            <a:extLst>
              <a:ext uri="{FF2B5EF4-FFF2-40B4-BE49-F238E27FC236}">
                <a16:creationId xmlns:a16="http://schemas.microsoft.com/office/drawing/2014/main" id="{83D2B119-E1CA-46DF-93E7-966818E2A7A2}"/>
              </a:ext>
            </a:extLst>
          </p:cNvPr>
          <p:cNvSpPr/>
          <p:nvPr/>
        </p:nvSpPr>
        <p:spPr>
          <a:xfrm rot="5400000">
            <a:off x="9124135" y="6308634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821-6BAB-469E-BB1A-943927C4D0F2}"/>
              </a:ext>
            </a:extLst>
          </p:cNvPr>
          <p:cNvSpPr txBox="1"/>
          <p:nvPr/>
        </p:nvSpPr>
        <p:spPr>
          <a:xfrm>
            <a:off x="5675007" y="4519928"/>
            <a:ext cx="29241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전극이 장착된 상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하판을 각각 제작 후 </a:t>
            </a:r>
            <a:r>
              <a:rPr lang="ko-KR" altLang="en-US" sz="13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합착</a:t>
            </a: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22167BC-E887-420A-9B36-477D3251E555}"/>
              </a:ext>
            </a:extLst>
          </p:cNvPr>
          <p:cNvSpPr txBox="1"/>
          <p:nvPr/>
        </p:nvSpPr>
        <p:spPr>
          <a:xfrm>
            <a:off x="5269430" y="5035050"/>
            <a:ext cx="37282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하판에는 빛의 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원색인 </a:t>
            </a:r>
            <a:r>
              <a:rPr lang="en-US" altLang="ko-KR" sz="1300" dirty="0">
                <a:solidFill>
                  <a:srgbClr val="C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Red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ko-KR" sz="1300" dirty="0">
                <a:solidFill>
                  <a:srgbClr val="00B05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Green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ko-KR" sz="1300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Blue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각각 칠함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88EBC65-9A80-4848-9CE2-EEDAE1C78FB0}"/>
              </a:ext>
            </a:extLst>
          </p:cNvPr>
          <p:cNvSpPr txBox="1"/>
          <p:nvPr/>
        </p:nvSpPr>
        <p:spPr>
          <a:xfrm>
            <a:off x="5181021" y="5566068"/>
            <a:ext cx="39875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전극으로 전기를 가하면 플라즈마 상태가 되어 자외선 생성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69942A7-353B-41F5-A3C3-A48641A6C3F4}"/>
              </a:ext>
            </a:extLst>
          </p:cNvPr>
          <p:cNvSpPr txBox="1"/>
          <p:nvPr/>
        </p:nvSpPr>
        <p:spPr>
          <a:xfrm>
            <a:off x="5346489" y="6088664"/>
            <a:ext cx="35734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자외선이 형광체에 반사되어 해당 색의 가시광선 방출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947FDCC-3B17-42D4-9AB6-F5C96F4D8B11}"/>
              </a:ext>
            </a:extLst>
          </p:cNvPr>
          <p:cNvSpPr/>
          <p:nvPr/>
        </p:nvSpPr>
        <p:spPr>
          <a:xfrm>
            <a:off x="479975" y="1180133"/>
            <a:ext cx="4483920" cy="971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명점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(Bright Dot)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</a:t>
            </a:r>
            <a:endParaRPr lang="en-US" altLang="ko-KR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흑색패턴에서 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R/G/B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색으로 발광하는 현상</a:t>
            </a:r>
            <a:endParaRPr lang="en-US" altLang="ko-KR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543851-4BF4-492A-A895-46FF9BF37120}"/>
              </a:ext>
            </a:extLst>
          </p:cNvPr>
          <p:cNvSpPr txBox="1"/>
          <p:nvPr/>
        </p:nvSpPr>
        <p:spPr>
          <a:xfrm>
            <a:off x="7270572" y="1664512"/>
            <a:ext cx="19303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분석 데이터의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불량률 추세 분석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7AB266-7580-454F-8CA8-04721EE3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81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프로세스 현황</a:t>
            </a:r>
          </a:p>
        </p:txBody>
      </p:sp>
      <p:sp>
        <p:nvSpPr>
          <p:cNvPr id="111" name="화살표: 오각형 110">
            <a:extLst>
              <a:ext uri="{FF2B5EF4-FFF2-40B4-BE49-F238E27FC236}">
                <a16:creationId xmlns:a16="http://schemas.microsoft.com/office/drawing/2014/main" id="{A6C28FC7-2559-4974-9554-58050CBAB5B4}"/>
              </a:ext>
            </a:extLst>
          </p:cNvPr>
          <p:cNvSpPr/>
          <p:nvPr/>
        </p:nvSpPr>
        <p:spPr>
          <a:xfrm>
            <a:off x="636997" y="1568312"/>
            <a:ext cx="1319332" cy="335158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BLACK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</a:p>
        </p:txBody>
      </p:sp>
      <p:sp>
        <p:nvSpPr>
          <p:cNvPr id="113" name="화살표: 오각형 112">
            <a:extLst>
              <a:ext uri="{FF2B5EF4-FFF2-40B4-BE49-F238E27FC236}">
                <a16:creationId xmlns:a16="http://schemas.microsoft.com/office/drawing/2014/main" id="{36C12167-0525-4BCD-8551-23C4031393EB}"/>
              </a:ext>
            </a:extLst>
          </p:cNvPr>
          <p:cNvSpPr/>
          <p:nvPr/>
        </p:nvSpPr>
        <p:spPr>
          <a:xfrm>
            <a:off x="636997" y="3174802"/>
            <a:ext cx="1271304" cy="335158"/>
          </a:xfrm>
          <a:prstGeom prst="homePlate">
            <a:avLst/>
          </a:prstGeom>
          <a:solidFill>
            <a:srgbClr val="4C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AG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9A1243-CEC5-4C48-956C-D2E747EC12B5}"/>
              </a:ext>
            </a:extLst>
          </p:cNvPr>
          <p:cNvSpPr/>
          <p:nvPr/>
        </p:nvSpPr>
        <p:spPr>
          <a:xfrm>
            <a:off x="645623" y="1894844"/>
            <a:ext cx="3978135" cy="104676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23FAD3-31AE-4BAE-A177-A347CF988B25}"/>
              </a:ext>
            </a:extLst>
          </p:cNvPr>
          <p:cNvSpPr txBox="1"/>
          <p:nvPr/>
        </p:nvSpPr>
        <p:spPr>
          <a:xfrm>
            <a:off x="2096893" y="2041675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9A7C813-5EAF-43A2-8949-3D4ABA038013}"/>
              </a:ext>
            </a:extLst>
          </p:cNvPr>
          <p:cNvGrpSpPr/>
          <p:nvPr/>
        </p:nvGrpSpPr>
        <p:grpSpPr>
          <a:xfrm>
            <a:off x="809237" y="2244897"/>
            <a:ext cx="1022879" cy="467421"/>
            <a:chOff x="933450" y="4475515"/>
            <a:chExt cx="4706811" cy="1752669"/>
          </a:xfrm>
        </p:grpSpPr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AEAA7287-C41F-4149-AFEF-109D930EDE69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12AFE6-C302-45EF-8439-3849CB0F9009}"/>
                </a:ext>
              </a:extLst>
            </p:cNvPr>
            <p:cNvSpPr txBox="1"/>
            <p:nvPr/>
          </p:nvSpPr>
          <p:spPr>
            <a:xfrm>
              <a:off x="933450" y="5492043"/>
              <a:ext cx="2982352" cy="736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5" name="정육면체 34">
              <a:extLst>
                <a:ext uri="{FF2B5EF4-FFF2-40B4-BE49-F238E27FC236}">
                  <a16:creationId xmlns:a16="http://schemas.microsoft.com/office/drawing/2014/main" id="{B4516555-249F-41D5-A124-560B51F70D31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정육면체 35">
              <a:extLst>
                <a:ext uri="{FF2B5EF4-FFF2-40B4-BE49-F238E27FC236}">
                  <a16:creationId xmlns:a16="http://schemas.microsoft.com/office/drawing/2014/main" id="{E3EDF4E3-3369-4E1D-A2D8-98F3AF39AD75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정육면체 36">
              <a:extLst>
                <a:ext uri="{FF2B5EF4-FFF2-40B4-BE49-F238E27FC236}">
                  <a16:creationId xmlns:a16="http://schemas.microsoft.com/office/drawing/2014/main" id="{F37A1875-6FD2-4DEF-A2D7-E3934D2D7B51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정육면체 37">
              <a:extLst>
                <a:ext uri="{FF2B5EF4-FFF2-40B4-BE49-F238E27FC236}">
                  <a16:creationId xmlns:a16="http://schemas.microsoft.com/office/drawing/2014/main" id="{2C49CB39-7657-419B-95EE-B88567D43ADB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정육면체 38">
              <a:extLst>
                <a:ext uri="{FF2B5EF4-FFF2-40B4-BE49-F238E27FC236}">
                  <a16:creationId xmlns:a16="http://schemas.microsoft.com/office/drawing/2014/main" id="{BE147701-2A51-455D-BAAE-911853E6352A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정육면체 39">
              <a:extLst>
                <a:ext uri="{FF2B5EF4-FFF2-40B4-BE49-F238E27FC236}">
                  <a16:creationId xmlns:a16="http://schemas.microsoft.com/office/drawing/2014/main" id="{2615294B-4C83-48B4-A25A-13A6E262C8E9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정육면체 40">
              <a:extLst>
                <a:ext uri="{FF2B5EF4-FFF2-40B4-BE49-F238E27FC236}">
                  <a16:creationId xmlns:a16="http://schemas.microsoft.com/office/drawing/2014/main" id="{105D20A3-B760-4960-841C-D5C0FCE2B75D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7058CDF-6EA5-424E-94E0-92923EC8AF65}"/>
              </a:ext>
            </a:extLst>
          </p:cNvPr>
          <p:cNvSpPr txBox="1"/>
          <p:nvPr/>
        </p:nvSpPr>
        <p:spPr>
          <a:xfrm>
            <a:off x="3586257" y="2041675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RTD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D0FF68-6E03-4491-B2BD-E649FCA26366}"/>
              </a:ext>
            </a:extLst>
          </p:cNvPr>
          <p:cNvSpPr/>
          <p:nvPr/>
        </p:nvSpPr>
        <p:spPr>
          <a:xfrm>
            <a:off x="645623" y="3501334"/>
            <a:ext cx="3978135" cy="1046767"/>
          </a:xfrm>
          <a:prstGeom prst="rect">
            <a:avLst/>
          </a:prstGeom>
          <a:noFill/>
          <a:ln w="19050">
            <a:solidFill>
              <a:srgbClr val="4C5E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76B4399-0C25-4E64-AEA0-74F5ABECD63F}"/>
              </a:ext>
            </a:extLst>
          </p:cNvPr>
          <p:cNvSpPr/>
          <p:nvPr/>
        </p:nvSpPr>
        <p:spPr>
          <a:xfrm>
            <a:off x="3030395" y="2143132"/>
            <a:ext cx="212854" cy="14823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DCAB68F-887F-4CC7-B65D-586F2B40A8D0}"/>
              </a:ext>
            </a:extLst>
          </p:cNvPr>
          <p:cNvGrpSpPr/>
          <p:nvPr/>
        </p:nvGrpSpPr>
        <p:grpSpPr>
          <a:xfrm>
            <a:off x="809237" y="3793312"/>
            <a:ext cx="1022879" cy="467421"/>
            <a:chOff x="933450" y="4475515"/>
            <a:chExt cx="4706811" cy="1752669"/>
          </a:xfrm>
        </p:grpSpPr>
        <p:sp>
          <p:nvSpPr>
            <p:cNvPr id="48" name="정육면체 47">
              <a:extLst>
                <a:ext uri="{FF2B5EF4-FFF2-40B4-BE49-F238E27FC236}">
                  <a16:creationId xmlns:a16="http://schemas.microsoft.com/office/drawing/2014/main" id="{083BB610-C784-40A3-A698-E69E04101953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41BF425-0CB5-4DE2-892F-81A796329781}"/>
                </a:ext>
              </a:extLst>
            </p:cNvPr>
            <p:cNvSpPr txBox="1"/>
            <p:nvPr/>
          </p:nvSpPr>
          <p:spPr>
            <a:xfrm>
              <a:off x="933450" y="5492043"/>
              <a:ext cx="2982352" cy="736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50" name="정육면체 49">
              <a:extLst>
                <a:ext uri="{FF2B5EF4-FFF2-40B4-BE49-F238E27FC236}">
                  <a16:creationId xmlns:a16="http://schemas.microsoft.com/office/drawing/2014/main" id="{F42494CA-785C-4817-B0BE-303737E3F094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정육면체 50">
              <a:extLst>
                <a:ext uri="{FF2B5EF4-FFF2-40B4-BE49-F238E27FC236}">
                  <a16:creationId xmlns:a16="http://schemas.microsoft.com/office/drawing/2014/main" id="{68ECB286-17CD-4A1A-B080-B4313C9904C5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정육면체 51">
              <a:extLst>
                <a:ext uri="{FF2B5EF4-FFF2-40B4-BE49-F238E27FC236}">
                  <a16:creationId xmlns:a16="http://schemas.microsoft.com/office/drawing/2014/main" id="{C3F8FE0E-8289-4855-AB22-4008417C9A13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정육면체 52">
              <a:extLst>
                <a:ext uri="{FF2B5EF4-FFF2-40B4-BE49-F238E27FC236}">
                  <a16:creationId xmlns:a16="http://schemas.microsoft.com/office/drawing/2014/main" id="{DC035AB8-8975-479A-92D8-43528F10CE8B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4" name="정육면체 53">
              <a:extLst>
                <a:ext uri="{FF2B5EF4-FFF2-40B4-BE49-F238E27FC236}">
                  <a16:creationId xmlns:a16="http://schemas.microsoft.com/office/drawing/2014/main" id="{D938F844-569E-4055-890D-3AEF953BECB2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정육면체 54">
              <a:extLst>
                <a:ext uri="{FF2B5EF4-FFF2-40B4-BE49-F238E27FC236}">
                  <a16:creationId xmlns:a16="http://schemas.microsoft.com/office/drawing/2014/main" id="{ED17E548-DD54-47FC-84F3-DAB97CF9607E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정육면체 55">
              <a:extLst>
                <a:ext uri="{FF2B5EF4-FFF2-40B4-BE49-F238E27FC236}">
                  <a16:creationId xmlns:a16="http://schemas.microsoft.com/office/drawing/2014/main" id="{B42D29B5-8B0C-4CAE-A900-AC0BE4898B0A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72AF9A5-078F-4057-A2A5-B17A910E74A2}"/>
              </a:ext>
            </a:extLst>
          </p:cNvPr>
          <p:cNvSpPr txBox="1"/>
          <p:nvPr/>
        </p:nvSpPr>
        <p:spPr>
          <a:xfrm>
            <a:off x="2094894" y="3645365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8F6D3E-3C6C-4FAE-BB01-8F8E0A8633A0}"/>
              </a:ext>
            </a:extLst>
          </p:cNvPr>
          <p:cNvSpPr txBox="1"/>
          <p:nvPr/>
        </p:nvSpPr>
        <p:spPr>
          <a:xfrm>
            <a:off x="3584258" y="3645365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RTD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B9BB31CF-AF09-411B-AB86-97A0C3818F39}"/>
              </a:ext>
            </a:extLst>
          </p:cNvPr>
          <p:cNvSpPr/>
          <p:nvPr/>
        </p:nvSpPr>
        <p:spPr>
          <a:xfrm>
            <a:off x="3028396" y="3746822"/>
            <a:ext cx="414068" cy="166417"/>
          </a:xfrm>
          <a:prstGeom prst="rightArrow">
            <a:avLst/>
          </a:prstGeom>
          <a:solidFill>
            <a:srgbClr val="4C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화살표: 오각형 61">
            <a:extLst>
              <a:ext uri="{FF2B5EF4-FFF2-40B4-BE49-F238E27FC236}">
                <a16:creationId xmlns:a16="http://schemas.microsoft.com/office/drawing/2014/main" id="{BE527A3A-F812-4069-B3F6-C0DA2DCE4958}"/>
              </a:ext>
            </a:extLst>
          </p:cNvPr>
          <p:cNvSpPr/>
          <p:nvPr/>
        </p:nvSpPr>
        <p:spPr>
          <a:xfrm>
            <a:off x="634248" y="4772666"/>
            <a:ext cx="1271304" cy="335158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3. BUS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B530D71-AB44-4CD0-8AEA-EBC0FC0FE810}"/>
              </a:ext>
            </a:extLst>
          </p:cNvPr>
          <p:cNvSpPr/>
          <p:nvPr/>
        </p:nvSpPr>
        <p:spPr>
          <a:xfrm>
            <a:off x="645623" y="5107824"/>
            <a:ext cx="3978135" cy="1046767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F85BA4D-0B76-4913-A1E3-8176090F147C}"/>
              </a:ext>
            </a:extLst>
          </p:cNvPr>
          <p:cNvGrpSpPr/>
          <p:nvPr/>
        </p:nvGrpSpPr>
        <p:grpSpPr>
          <a:xfrm>
            <a:off x="878618" y="5396639"/>
            <a:ext cx="1017801" cy="369750"/>
            <a:chOff x="933450" y="4411482"/>
            <a:chExt cx="4706811" cy="1388338"/>
          </a:xfrm>
        </p:grpSpPr>
        <p:sp>
          <p:nvSpPr>
            <p:cNvPr id="64" name="정육면체 63">
              <a:extLst>
                <a:ext uri="{FF2B5EF4-FFF2-40B4-BE49-F238E27FC236}">
                  <a16:creationId xmlns:a16="http://schemas.microsoft.com/office/drawing/2014/main" id="{A94C308C-B6DB-4EFC-B16E-C6D9E2F067A1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6" name="정육면체 65">
              <a:extLst>
                <a:ext uri="{FF2B5EF4-FFF2-40B4-BE49-F238E27FC236}">
                  <a16:creationId xmlns:a16="http://schemas.microsoft.com/office/drawing/2014/main" id="{E9985914-9102-4F02-A0FB-ED9A8FA793C4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정육면체 66">
              <a:extLst>
                <a:ext uri="{FF2B5EF4-FFF2-40B4-BE49-F238E27FC236}">
                  <a16:creationId xmlns:a16="http://schemas.microsoft.com/office/drawing/2014/main" id="{6D19A2A9-0CB7-4799-A679-F56ACFB0F17D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8" name="정육면체 67">
              <a:extLst>
                <a:ext uri="{FF2B5EF4-FFF2-40B4-BE49-F238E27FC236}">
                  <a16:creationId xmlns:a16="http://schemas.microsoft.com/office/drawing/2014/main" id="{B977F290-8999-4FD6-A2D6-4C546F00A6A1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9" name="정육면체 68">
              <a:extLst>
                <a:ext uri="{FF2B5EF4-FFF2-40B4-BE49-F238E27FC236}">
                  <a16:creationId xmlns:a16="http://schemas.microsoft.com/office/drawing/2014/main" id="{24405C7D-7C66-4B4D-A453-C9E3AE30133D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0" name="정육면체 69">
              <a:extLst>
                <a:ext uri="{FF2B5EF4-FFF2-40B4-BE49-F238E27FC236}">
                  <a16:creationId xmlns:a16="http://schemas.microsoft.com/office/drawing/2014/main" id="{81F19833-8045-4F6C-9C41-3DB799C2CA8A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정육면체 70">
              <a:extLst>
                <a:ext uri="{FF2B5EF4-FFF2-40B4-BE49-F238E27FC236}">
                  <a16:creationId xmlns:a16="http://schemas.microsoft.com/office/drawing/2014/main" id="{3433E958-CE49-451E-B69B-D73B328D8B40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2" name="정육면체 71">
              <a:extLst>
                <a:ext uri="{FF2B5EF4-FFF2-40B4-BE49-F238E27FC236}">
                  <a16:creationId xmlns:a16="http://schemas.microsoft.com/office/drawing/2014/main" id="{21C3F8F1-C05B-4D1B-AAC0-A6147A912857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" name="정육면체 72">
              <a:extLst>
                <a:ext uri="{FF2B5EF4-FFF2-40B4-BE49-F238E27FC236}">
                  <a16:creationId xmlns:a16="http://schemas.microsoft.com/office/drawing/2014/main" id="{6AA8D462-428A-4062-AB54-19F35509EF21}"/>
                </a:ext>
              </a:extLst>
            </p:cNvPr>
            <p:cNvSpPr/>
            <p:nvPr/>
          </p:nvSpPr>
          <p:spPr>
            <a:xfrm>
              <a:off x="1394836" y="4411482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4" name="정육면체 73">
              <a:extLst>
                <a:ext uri="{FF2B5EF4-FFF2-40B4-BE49-F238E27FC236}">
                  <a16:creationId xmlns:a16="http://schemas.microsoft.com/office/drawing/2014/main" id="{54EE06B2-B2EB-4604-A8E4-DC9B4C73BAE9}"/>
                </a:ext>
              </a:extLst>
            </p:cNvPr>
            <p:cNvSpPr/>
            <p:nvPr/>
          </p:nvSpPr>
          <p:spPr>
            <a:xfrm>
              <a:off x="2176706" y="4413053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정육면체 74">
              <a:extLst>
                <a:ext uri="{FF2B5EF4-FFF2-40B4-BE49-F238E27FC236}">
                  <a16:creationId xmlns:a16="http://schemas.microsoft.com/office/drawing/2014/main" id="{B1170660-9F8B-48B3-8D8F-94AA9AF22525}"/>
                </a:ext>
              </a:extLst>
            </p:cNvPr>
            <p:cNvSpPr/>
            <p:nvPr/>
          </p:nvSpPr>
          <p:spPr>
            <a:xfrm>
              <a:off x="3314749" y="4413638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6" name="정육면체 75">
              <a:extLst>
                <a:ext uri="{FF2B5EF4-FFF2-40B4-BE49-F238E27FC236}">
                  <a16:creationId xmlns:a16="http://schemas.microsoft.com/office/drawing/2014/main" id="{5D834978-4F30-4F1C-8B24-9C0C92C34524}"/>
                </a:ext>
              </a:extLst>
            </p:cNvPr>
            <p:cNvSpPr/>
            <p:nvPr/>
          </p:nvSpPr>
          <p:spPr>
            <a:xfrm>
              <a:off x="4074541" y="4415209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DFCF2977-DD09-42A4-B4AD-1A54F2998C2E}"/>
              </a:ext>
            </a:extLst>
          </p:cNvPr>
          <p:cNvSpPr txBox="1"/>
          <p:nvPr/>
        </p:nvSpPr>
        <p:spPr>
          <a:xfrm>
            <a:off x="2095149" y="5254937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현상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C977139-6C24-49C6-95D3-3796B983916D}"/>
              </a:ext>
            </a:extLst>
          </p:cNvPr>
          <p:cNvSpPr txBox="1"/>
          <p:nvPr/>
        </p:nvSpPr>
        <p:spPr>
          <a:xfrm>
            <a:off x="3584513" y="5254937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80" name="화살표: 오른쪽 79">
            <a:extLst>
              <a:ext uri="{FF2B5EF4-FFF2-40B4-BE49-F238E27FC236}">
                <a16:creationId xmlns:a16="http://schemas.microsoft.com/office/drawing/2014/main" id="{D4065E2C-D48C-43D6-ACA4-63A4AD2CBB38}"/>
              </a:ext>
            </a:extLst>
          </p:cNvPr>
          <p:cNvSpPr/>
          <p:nvPr/>
        </p:nvSpPr>
        <p:spPr>
          <a:xfrm>
            <a:off x="3028651" y="5356394"/>
            <a:ext cx="414068" cy="166417"/>
          </a:xfrm>
          <a:prstGeom prst="rightArrow">
            <a:avLst/>
          </a:prstGeom>
          <a:solidFill>
            <a:srgbClr val="4C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화살표: 오각형 80">
            <a:extLst>
              <a:ext uri="{FF2B5EF4-FFF2-40B4-BE49-F238E27FC236}">
                <a16:creationId xmlns:a16="http://schemas.microsoft.com/office/drawing/2014/main" id="{ABF16000-E2A0-4FCD-B695-8C545A96AB5F}"/>
              </a:ext>
            </a:extLst>
          </p:cNvPr>
          <p:cNvSpPr/>
          <p:nvPr/>
        </p:nvSpPr>
        <p:spPr>
          <a:xfrm>
            <a:off x="5268678" y="1568312"/>
            <a:ext cx="1319332" cy="335158"/>
          </a:xfrm>
          <a:prstGeom prst="homePlate">
            <a:avLst/>
          </a:prstGeom>
          <a:solidFill>
            <a:srgbClr val="1B2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4.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공정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D12B2E4-6086-4172-A960-8237AA6B793E}"/>
              </a:ext>
            </a:extLst>
          </p:cNvPr>
          <p:cNvSpPr/>
          <p:nvPr/>
        </p:nvSpPr>
        <p:spPr>
          <a:xfrm>
            <a:off x="5277304" y="1894844"/>
            <a:ext cx="3978135" cy="1046767"/>
          </a:xfrm>
          <a:prstGeom prst="rect">
            <a:avLst/>
          </a:prstGeom>
          <a:noFill/>
          <a:ln w="19050">
            <a:solidFill>
              <a:srgbClr val="1B2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B795F92-54AE-419F-ADA2-53F307A7AF9D}"/>
              </a:ext>
            </a:extLst>
          </p:cNvPr>
          <p:cNvGrpSpPr/>
          <p:nvPr/>
        </p:nvGrpSpPr>
        <p:grpSpPr>
          <a:xfrm>
            <a:off x="5415258" y="2171499"/>
            <a:ext cx="1053101" cy="426579"/>
            <a:chOff x="933450" y="4283559"/>
            <a:chExt cx="4706811" cy="1516261"/>
          </a:xfrm>
        </p:grpSpPr>
        <p:sp>
          <p:nvSpPr>
            <p:cNvPr id="96" name="정육면체 95">
              <a:extLst>
                <a:ext uri="{FF2B5EF4-FFF2-40B4-BE49-F238E27FC236}">
                  <a16:creationId xmlns:a16="http://schemas.microsoft.com/office/drawing/2014/main" id="{79902E5F-F53F-4D1E-A5D8-675FF1AD120C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7" name="정육면체 96">
              <a:extLst>
                <a:ext uri="{FF2B5EF4-FFF2-40B4-BE49-F238E27FC236}">
                  <a16:creationId xmlns:a16="http://schemas.microsoft.com/office/drawing/2014/main" id="{7994023D-D1EF-424C-91F5-70FBBFD89084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8" name="정육면체 97">
              <a:extLst>
                <a:ext uri="{FF2B5EF4-FFF2-40B4-BE49-F238E27FC236}">
                  <a16:creationId xmlns:a16="http://schemas.microsoft.com/office/drawing/2014/main" id="{5E721B82-80C7-4041-B3A7-8A567F4FD397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9" name="정육면체 98">
              <a:extLst>
                <a:ext uri="{FF2B5EF4-FFF2-40B4-BE49-F238E27FC236}">
                  <a16:creationId xmlns:a16="http://schemas.microsoft.com/office/drawing/2014/main" id="{00B97FCB-0D77-49C6-9F36-1A7BEAE1D12D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0" name="정육면체 99">
              <a:extLst>
                <a:ext uri="{FF2B5EF4-FFF2-40B4-BE49-F238E27FC236}">
                  <a16:creationId xmlns:a16="http://schemas.microsoft.com/office/drawing/2014/main" id="{372F81AE-FB0F-488F-AF81-0AB78BA7EAEA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1" name="정육면체 100">
              <a:extLst>
                <a:ext uri="{FF2B5EF4-FFF2-40B4-BE49-F238E27FC236}">
                  <a16:creationId xmlns:a16="http://schemas.microsoft.com/office/drawing/2014/main" id="{2B4E4455-5C87-4DF8-B54C-002876831BAE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2" name="정육면체 101">
              <a:extLst>
                <a:ext uri="{FF2B5EF4-FFF2-40B4-BE49-F238E27FC236}">
                  <a16:creationId xmlns:a16="http://schemas.microsoft.com/office/drawing/2014/main" id="{BA220254-53E7-425E-9903-0E04455CBB50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3" name="정육면체 102">
              <a:extLst>
                <a:ext uri="{FF2B5EF4-FFF2-40B4-BE49-F238E27FC236}">
                  <a16:creationId xmlns:a16="http://schemas.microsoft.com/office/drawing/2014/main" id="{0C87778F-96AC-4104-9392-B770E96A908D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" name="정육면체 103">
              <a:extLst>
                <a:ext uri="{FF2B5EF4-FFF2-40B4-BE49-F238E27FC236}">
                  <a16:creationId xmlns:a16="http://schemas.microsoft.com/office/drawing/2014/main" id="{0E587FC3-7FC6-4E03-BFAB-307A1F8DA6CA}"/>
                </a:ext>
              </a:extLst>
            </p:cNvPr>
            <p:cNvSpPr/>
            <p:nvPr/>
          </p:nvSpPr>
          <p:spPr>
            <a:xfrm>
              <a:off x="1394836" y="4411482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" name="정육면체 104">
              <a:extLst>
                <a:ext uri="{FF2B5EF4-FFF2-40B4-BE49-F238E27FC236}">
                  <a16:creationId xmlns:a16="http://schemas.microsoft.com/office/drawing/2014/main" id="{4BFD93A1-8816-4585-BFD8-96E688305652}"/>
                </a:ext>
              </a:extLst>
            </p:cNvPr>
            <p:cNvSpPr/>
            <p:nvPr/>
          </p:nvSpPr>
          <p:spPr>
            <a:xfrm>
              <a:off x="2176694" y="4413053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6" name="정육면체 105">
              <a:extLst>
                <a:ext uri="{FF2B5EF4-FFF2-40B4-BE49-F238E27FC236}">
                  <a16:creationId xmlns:a16="http://schemas.microsoft.com/office/drawing/2014/main" id="{DB0D84CE-F5B1-4D74-BA49-80AB3845838E}"/>
                </a:ext>
              </a:extLst>
            </p:cNvPr>
            <p:cNvSpPr/>
            <p:nvPr/>
          </p:nvSpPr>
          <p:spPr>
            <a:xfrm>
              <a:off x="3314749" y="4413638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7" name="정육면체 106">
              <a:extLst>
                <a:ext uri="{FF2B5EF4-FFF2-40B4-BE49-F238E27FC236}">
                  <a16:creationId xmlns:a16="http://schemas.microsoft.com/office/drawing/2014/main" id="{C20B907D-A864-4722-9C22-37BA64109021}"/>
                </a:ext>
              </a:extLst>
            </p:cNvPr>
            <p:cNvSpPr/>
            <p:nvPr/>
          </p:nvSpPr>
          <p:spPr>
            <a:xfrm>
              <a:off x="4074535" y="4415209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8" name="정육면체 107">
              <a:extLst>
                <a:ext uri="{FF2B5EF4-FFF2-40B4-BE49-F238E27FC236}">
                  <a16:creationId xmlns:a16="http://schemas.microsoft.com/office/drawing/2014/main" id="{656AD9C7-5013-428B-B8CD-F061C22811DA}"/>
                </a:ext>
              </a:extLst>
            </p:cNvPr>
            <p:cNvSpPr/>
            <p:nvPr/>
          </p:nvSpPr>
          <p:spPr>
            <a:xfrm>
              <a:off x="933450" y="4283559"/>
              <a:ext cx="4685832" cy="1080798"/>
            </a:xfrm>
            <a:prstGeom prst="cube">
              <a:avLst>
                <a:gd name="adj" fmla="val 74731"/>
              </a:avLst>
            </a:pr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953CAF60-68DD-4F48-95F5-228001C4D35F}"/>
              </a:ext>
            </a:extLst>
          </p:cNvPr>
          <p:cNvSpPr txBox="1"/>
          <p:nvPr/>
        </p:nvSpPr>
        <p:spPr>
          <a:xfrm>
            <a:off x="7495917" y="2041675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112" name="화살표: 오각형 111">
            <a:extLst>
              <a:ext uri="{FF2B5EF4-FFF2-40B4-BE49-F238E27FC236}">
                <a16:creationId xmlns:a16="http://schemas.microsoft.com/office/drawing/2014/main" id="{0A0BDA1B-E5AD-4F34-A96A-B16EB8A67F7D}"/>
              </a:ext>
            </a:extLst>
          </p:cNvPr>
          <p:cNvSpPr/>
          <p:nvPr/>
        </p:nvSpPr>
        <p:spPr>
          <a:xfrm>
            <a:off x="5268678" y="3183428"/>
            <a:ext cx="1319332" cy="335158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5.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형광체 공정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A89EAEE-F232-46D8-9AFA-CF58E3A345E2}"/>
              </a:ext>
            </a:extLst>
          </p:cNvPr>
          <p:cNvSpPr/>
          <p:nvPr/>
        </p:nvSpPr>
        <p:spPr>
          <a:xfrm>
            <a:off x="5277304" y="3509960"/>
            <a:ext cx="3978135" cy="2648304"/>
          </a:xfrm>
          <a:prstGeom prst="rect">
            <a:avLst/>
          </a:prstGeom>
          <a:noFill/>
          <a:ln w="19050">
            <a:solidFill>
              <a:srgbClr val="1B2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3C12338-912D-492E-8208-6627CE928A47}"/>
              </a:ext>
            </a:extLst>
          </p:cNvPr>
          <p:cNvSpPr txBox="1"/>
          <p:nvPr/>
        </p:nvSpPr>
        <p:spPr>
          <a:xfrm>
            <a:off x="6555660" y="3690975"/>
            <a:ext cx="122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DISPESER(R)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B89F317-9EEA-432F-A536-776C27FF2FD1}"/>
              </a:ext>
            </a:extLst>
          </p:cNvPr>
          <p:cNvSpPr txBox="1"/>
          <p:nvPr/>
        </p:nvSpPr>
        <p:spPr>
          <a:xfrm>
            <a:off x="8164146" y="3652261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건조</a:t>
            </a:r>
          </a:p>
        </p:txBody>
      </p:sp>
      <p:sp>
        <p:nvSpPr>
          <p:cNvPr id="135" name="화살표: 오른쪽 134">
            <a:extLst>
              <a:ext uri="{FF2B5EF4-FFF2-40B4-BE49-F238E27FC236}">
                <a16:creationId xmlns:a16="http://schemas.microsoft.com/office/drawing/2014/main" id="{A1431222-150F-43AD-961E-03531741DFDB}"/>
              </a:ext>
            </a:extLst>
          </p:cNvPr>
          <p:cNvSpPr/>
          <p:nvPr/>
        </p:nvSpPr>
        <p:spPr>
          <a:xfrm>
            <a:off x="7780816" y="3753718"/>
            <a:ext cx="414068" cy="16641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6" name="Group 12">
            <a:extLst>
              <a:ext uri="{FF2B5EF4-FFF2-40B4-BE49-F238E27FC236}">
                <a16:creationId xmlns:a16="http://schemas.microsoft.com/office/drawing/2014/main" id="{3D043D55-3B0B-4B28-AA58-77553344BD59}"/>
              </a:ext>
            </a:extLst>
          </p:cNvPr>
          <p:cNvGrpSpPr/>
          <p:nvPr/>
        </p:nvGrpSpPr>
        <p:grpSpPr>
          <a:xfrm>
            <a:off x="5432772" y="3797004"/>
            <a:ext cx="1017802" cy="429461"/>
            <a:chOff x="2939" y="2347"/>
            <a:chExt cx="1386" cy="754"/>
          </a:xfrm>
        </p:grpSpPr>
        <p:sp>
          <p:nvSpPr>
            <p:cNvPr id="137" name="AutoShape 13">
              <a:extLst>
                <a:ext uri="{FF2B5EF4-FFF2-40B4-BE49-F238E27FC236}">
                  <a16:creationId xmlns:a16="http://schemas.microsoft.com/office/drawing/2014/main" id="{7A1EC8C8-3B98-4D87-9E28-B134BE96BCDD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8" name="AutoShape 14" descr="10%">
              <a:extLst>
                <a:ext uri="{FF2B5EF4-FFF2-40B4-BE49-F238E27FC236}">
                  <a16:creationId xmlns:a16="http://schemas.microsoft.com/office/drawing/2014/main" id="{12378F39-F96A-4077-AA9D-CCA9520A9EBA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9" name="AutoShape 15">
              <a:extLst>
                <a:ext uri="{FF2B5EF4-FFF2-40B4-BE49-F238E27FC236}">
                  <a16:creationId xmlns:a16="http://schemas.microsoft.com/office/drawing/2014/main" id="{7B23E376-60A6-4021-A2AA-765C3D9B31CE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0" name="AutoShape 16">
              <a:extLst>
                <a:ext uri="{FF2B5EF4-FFF2-40B4-BE49-F238E27FC236}">
                  <a16:creationId xmlns:a16="http://schemas.microsoft.com/office/drawing/2014/main" id="{39E1CF8C-F513-4658-B4E8-8A628F3034CF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1" name="AutoShape 17">
              <a:extLst>
                <a:ext uri="{FF2B5EF4-FFF2-40B4-BE49-F238E27FC236}">
                  <a16:creationId xmlns:a16="http://schemas.microsoft.com/office/drawing/2014/main" id="{D259B932-AC64-4BDD-921A-D4E2FB588A37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2" name="AutoShape 18">
              <a:extLst>
                <a:ext uri="{FF2B5EF4-FFF2-40B4-BE49-F238E27FC236}">
                  <a16:creationId xmlns:a16="http://schemas.microsoft.com/office/drawing/2014/main" id="{1A9AED04-714B-4540-8EDE-957DADAA77CD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43" name="Group 19">
              <a:extLst>
                <a:ext uri="{FF2B5EF4-FFF2-40B4-BE49-F238E27FC236}">
                  <a16:creationId xmlns:a16="http://schemas.microsoft.com/office/drawing/2014/main" id="{B990DABE-129B-4EC4-B0D3-7150AD6FD6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160" name="AutoShape 20">
                <a:extLst>
                  <a:ext uri="{FF2B5EF4-FFF2-40B4-BE49-F238E27FC236}">
                    <a16:creationId xmlns:a16="http://schemas.microsoft.com/office/drawing/2014/main" id="{6B977C12-CB0D-4A76-849E-888A95148CD4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1" name="AutoShape 21">
                <a:extLst>
                  <a:ext uri="{FF2B5EF4-FFF2-40B4-BE49-F238E27FC236}">
                    <a16:creationId xmlns:a16="http://schemas.microsoft.com/office/drawing/2014/main" id="{6B970790-9C64-42FF-A4EA-36EF25A782E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44" name="Group 22">
              <a:extLst>
                <a:ext uri="{FF2B5EF4-FFF2-40B4-BE49-F238E27FC236}">
                  <a16:creationId xmlns:a16="http://schemas.microsoft.com/office/drawing/2014/main" id="{7C19145C-BF63-40A3-B15D-E8B319003C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158" name="AutoShape 23">
                <a:extLst>
                  <a:ext uri="{FF2B5EF4-FFF2-40B4-BE49-F238E27FC236}">
                    <a16:creationId xmlns:a16="http://schemas.microsoft.com/office/drawing/2014/main" id="{F6E546FB-31FD-48E1-8516-B840082D57BD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9" name="AutoShape 24">
                <a:extLst>
                  <a:ext uri="{FF2B5EF4-FFF2-40B4-BE49-F238E27FC236}">
                    <a16:creationId xmlns:a16="http://schemas.microsoft.com/office/drawing/2014/main" id="{6F3FB714-B82D-4841-8B54-D6F9B9E67CD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45" name="Group 25">
              <a:extLst>
                <a:ext uri="{FF2B5EF4-FFF2-40B4-BE49-F238E27FC236}">
                  <a16:creationId xmlns:a16="http://schemas.microsoft.com/office/drawing/2014/main" id="{FC90AA96-3AE8-4728-8DA9-B54C30B259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156" name="AutoShape 26">
                <a:extLst>
                  <a:ext uri="{FF2B5EF4-FFF2-40B4-BE49-F238E27FC236}">
                    <a16:creationId xmlns:a16="http://schemas.microsoft.com/office/drawing/2014/main" id="{A09E266D-930A-4FC7-8F10-2017DA045ACD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7" name="AutoShape 27">
                <a:extLst>
                  <a:ext uri="{FF2B5EF4-FFF2-40B4-BE49-F238E27FC236}">
                    <a16:creationId xmlns:a16="http://schemas.microsoft.com/office/drawing/2014/main" id="{B0BDC349-44BB-4B56-90E7-C43A06F9A687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46" name="Group 28">
              <a:extLst>
                <a:ext uri="{FF2B5EF4-FFF2-40B4-BE49-F238E27FC236}">
                  <a16:creationId xmlns:a16="http://schemas.microsoft.com/office/drawing/2014/main" id="{57761878-C42F-46BC-AC79-B8140D51E9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154" name="AutoShape 29">
                <a:extLst>
                  <a:ext uri="{FF2B5EF4-FFF2-40B4-BE49-F238E27FC236}">
                    <a16:creationId xmlns:a16="http://schemas.microsoft.com/office/drawing/2014/main" id="{90ACB75B-1F83-4C3E-B49B-254AF39FAA2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5" name="AutoShape 30">
                <a:extLst>
                  <a:ext uri="{FF2B5EF4-FFF2-40B4-BE49-F238E27FC236}">
                    <a16:creationId xmlns:a16="http://schemas.microsoft.com/office/drawing/2014/main" id="{7C091150-8DB7-4FF5-8694-616A86202C7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47" name="Group 45">
              <a:extLst>
                <a:ext uri="{FF2B5EF4-FFF2-40B4-BE49-F238E27FC236}">
                  <a16:creationId xmlns:a16="http://schemas.microsoft.com/office/drawing/2014/main" id="{2BE6A586-2AA1-45D2-8200-7161778343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148" name="Group 46">
                <a:extLst>
                  <a:ext uri="{FF2B5EF4-FFF2-40B4-BE49-F238E27FC236}">
                    <a16:creationId xmlns:a16="http://schemas.microsoft.com/office/drawing/2014/main" id="{00E3AFBD-EC94-4248-9D18-DA94BEBE07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150" name="Freeform 47">
                  <a:extLst>
                    <a:ext uri="{FF2B5EF4-FFF2-40B4-BE49-F238E27FC236}">
                      <a16:creationId xmlns:a16="http://schemas.microsoft.com/office/drawing/2014/main" id="{E119FB72-1A4C-4AF7-B175-1BC7ACD17E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51" name="Freeform 48">
                  <a:extLst>
                    <a:ext uri="{FF2B5EF4-FFF2-40B4-BE49-F238E27FC236}">
                      <a16:creationId xmlns:a16="http://schemas.microsoft.com/office/drawing/2014/main" id="{656D3308-FD88-4849-BE5D-239463F2A3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52" name="Freeform 49">
                  <a:extLst>
                    <a:ext uri="{FF2B5EF4-FFF2-40B4-BE49-F238E27FC236}">
                      <a16:creationId xmlns:a16="http://schemas.microsoft.com/office/drawing/2014/main" id="{BF058D40-14EA-45A1-8870-6ABDCAAC073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53" name="Freeform 50">
                  <a:extLst>
                    <a:ext uri="{FF2B5EF4-FFF2-40B4-BE49-F238E27FC236}">
                      <a16:creationId xmlns:a16="http://schemas.microsoft.com/office/drawing/2014/main" id="{CE129DEB-F861-4EDB-9FFC-54CE4C0EA6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149" name="Freeform 51">
                <a:extLst>
                  <a:ext uri="{FF2B5EF4-FFF2-40B4-BE49-F238E27FC236}">
                    <a16:creationId xmlns:a16="http://schemas.microsoft.com/office/drawing/2014/main" id="{E5AECB22-1F59-4EF0-8B8C-EBDE3481A3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B4998B5-6D85-4E97-A6A7-E415EFC280E2}"/>
              </a:ext>
            </a:extLst>
          </p:cNvPr>
          <p:cNvSpPr txBox="1"/>
          <p:nvPr/>
        </p:nvSpPr>
        <p:spPr>
          <a:xfrm>
            <a:off x="6552931" y="4492886"/>
            <a:ext cx="1248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DISPESER(G)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B0407296-8953-4783-AB4E-D8401514278A}"/>
              </a:ext>
            </a:extLst>
          </p:cNvPr>
          <p:cNvSpPr txBox="1"/>
          <p:nvPr/>
        </p:nvSpPr>
        <p:spPr>
          <a:xfrm>
            <a:off x="8161417" y="4480455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건조</a:t>
            </a:r>
          </a:p>
        </p:txBody>
      </p:sp>
      <p:sp>
        <p:nvSpPr>
          <p:cNvPr id="193" name="화살표: 오른쪽 192">
            <a:extLst>
              <a:ext uri="{FF2B5EF4-FFF2-40B4-BE49-F238E27FC236}">
                <a16:creationId xmlns:a16="http://schemas.microsoft.com/office/drawing/2014/main" id="{1790113B-4C49-492C-9DD7-B8A70676F1E3}"/>
              </a:ext>
            </a:extLst>
          </p:cNvPr>
          <p:cNvSpPr/>
          <p:nvPr/>
        </p:nvSpPr>
        <p:spPr>
          <a:xfrm>
            <a:off x="7778087" y="4555629"/>
            <a:ext cx="414068" cy="16641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0" name="Group 12">
            <a:extLst>
              <a:ext uri="{FF2B5EF4-FFF2-40B4-BE49-F238E27FC236}">
                <a16:creationId xmlns:a16="http://schemas.microsoft.com/office/drawing/2014/main" id="{323FAF90-57C7-4952-B4DD-B68CE5277D24}"/>
              </a:ext>
            </a:extLst>
          </p:cNvPr>
          <p:cNvGrpSpPr/>
          <p:nvPr/>
        </p:nvGrpSpPr>
        <p:grpSpPr>
          <a:xfrm>
            <a:off x="5445091" y="4611081"/>
            <a:ext cx="1017802" cy="442204"/>
            <a:chOff x="2939" y="2347"/>
            <a:chExt cx="1386" cy="754"/>
          </a:xfrm>
        </p:grpSpPr>
        <p:sp>
          <p:nvSpPr>
            <p:cNvPr id="221" name="AutoShape 13">
              <a:extLst>
                <a:ext uri="{FF2B5EF4-FFF2-40B4-BE49-F238E27FC236}">
                  <a16:creationId xmlns:a16="http://schemas.microsoft.com/office/drawing/2014/main" id="{36AAE4E9-1251-41CB-AB6A-722F8AC3844A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2" name="AutoShape 14" descr="10%">
              <a:extLst>
                <a:ext uri="{FF2B5EF4-FFF2-40B4-BE49-F238E27FC236}">
                  <a16:creationId xmlns:a16="http://schemas.microsoft.com/office/drawing/2014/main" id="{9ABFFAF9-38C9-4DFC-A72B-6C79929BDF8E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3" name="AutoShape 15">
              <a:extLst>
                <a:ext uri="{FF2B5EF4-FFF2-40B4-BE49-F238E27FC236}">
                  <a16:creationId xmlns:a16="http://schemas.microsoft.com/office/drawing/2014/main" id="{64A81867-F044-48FF-8F9C-7FF94BEC784F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4" name="AutoShape 16">
              <a:extLst>
                <a:ext uri="{FF2B5EF4-FFF2-40B4-BE49-F238E27FC236}">
                  <a16:creationId xmlns:a16="http://schemas.microsoft.com/office/drawing/2014/main" id="{D3E0695F-BD03-40A9-A68C-05D73E728C80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5" name="AutoShape 17">
              <a:extLst>
                <a:ext uri="{FF2B5EF4-FFF2-40B4-BE49-F238E27FC236}">
                  <a16:creationId xmlns:a16="http://schemas.microsoft.com/office/drawing/2014/main" id="{B6B51EDA-E228-4875-B62E-E6CC588CBFB6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6" name="AutoShape 18">
              <a:extLst>
                <a:ext uri="{FF2B5EF4-FFF2-40B4-BE49-F238E27FC236}">
                  <a16:creationId xmlns:a16="http://schemas.microsoft.com/office/drawing/2014/main" id="{83F4F318-264E-4F05-A62B-7C3B4B3FBC1F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27" name="Group 19">
              <a:extLst>
                <a:ext uri="{FF2B5EF4-FFF2-40B4-BE49-F238E27FC236}">
                  <a16:creationId xmlns:a16="http://schemas.microsoft.com/office/drawing/2014/main" id="{F0D48375-2425-440E-912F-90DEA50216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251" name="AutoShape 20">
                <a:extLst>
                  <a:ext uri="{FF2B5EF4-FFF2-40B4-BE49-F238E27FC236}">
                    <a16:creationId xmlns:a16="http://schemas.microsoft.com/office/drawing/2014/main" id="{B744FDBA-542D-48EE-8F53-16FEE9349EA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52" name="AutoShape 21">
                <a:extLst>
                  <a:ext uri="{FF2B5EF4-FFF2-40B4-BE49-F238E27FC236}">
                    <a16:creationId xmlns:a16="http://schemas.microsoft.com/office/drawing/2014/main" id="{169F4607-3FE1-494A-86F5-AEC288B6BF2D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28" name="Group 22">
              <a:extLst>
                <a:ext uri="{FF2B5EF4-FFF2-40B4-BE49-F238E27FC236}">
                  <a16:creationId xmlns:a16="http://schemas.microsoft.com/office/drawing/2014/main" id="{D0781392-0D8D-4B85-9014-537CE10EAD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249" name="AutoShape 23">
                <a:extLst>
                  <a:ext uri="{FF2B5EF4-FFF2-40B4-BE49-F238E27FC236}">
                    <a16:creationId xmlns:a16="http://schemas.microsoft.com/office/drawing/2014/main" id="{34C684DA-EAB4-4F6C-855B-13CED887E82D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50" name="AutoShape 24">
                <a:extLst>
                  <a:ext uri="{FF2B5EF4-FFF2-40B4-BE49-F238E27FC236}">
                    <a16:creationId xmlns:a16="http://schemas.microsoft.com/office/drawing/2014/main" id="{20980923-13AA-47CB-A1C5-AB9C9D68BCF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29" name="Group 25">
              <a:extLst>
                <a:ext uri="{FF2B5EF4-FFF2-40B4-BE49-F238E27FC236}">
                  <a16:creationId xmlns:a16="http://schemas.microsoft.com/office/drawing/2014/main" id="{AC79D242-5C91-4B6A-85FB-6D176C1DCC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247" name="AutoShape 26">
                <a:extLst>
                  <a:ext uri="{FF2B5EF4-FFF2-40B4-BE49-F238E27FC236}">
                    <a16:creationId xmlns:a16="http://schemas.microsoft.com/office/drawing/2014/main" id="{104BCAF1-B3B0-41E2-999D-3A473ABAA427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48" name="AutoShape 27">
                <a:extLst>
                  <a:ext uri="{FF2B5EF4-FFF2-40B4-BE49-F238E27FC236}">
                    <a16:creationId xmlns:a16="http://schemas.microsoft.com/office/drawing/2014/main" id="{F248961B-0A7B-4E55-ACF6-B849AB32FF18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30" name="Group 28">
              <a:extLst>
                <a:ext uri="{FF2B5EF4-FFF2-40B4-BE49-F238E27FC236}">
                  <a16:creationId xmlns:a16="http://schemas.microsoft.com/office/drawing/2014/main" id="{FFE928D9-EEDF-4BDF-9FD9-727A529B443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245" name="AutoShape 29">
                <a:extLst>
                  <a:ext uri="{FF2B5EF4-FFF2-40B4-BE49-F238E27FC236}">
                    <a16:creationId xmlns:a16="http://schemas.microsoft.com/office/drawing/2014/main" id="{E02DC4CE-3FF8-4532-B771-F48537BBF4D9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46" name="AutoShape 30">
                <a:extLst>
                  <a:ext uri="{FF2B5EF4-FFF2-40B4-BE49-F238E27FC236}">
                    <a16:creationId xmlns:a16="http://schemas.microsoft.com/office/drawing/2014/main" id="{80A3F0EF-79DF-4C43-A63C-3FD6422AD932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31" name="Group 38">
              <a:extLst>
                <a:ext uri="{FF2B5EF4-FFF2-40B4-BE49-F238E27FC236}">
                  <a16:creationId xmlns:a16="http://schemas.microsoft.com/office/drawing/2014/main" id="{E664DB86-0394-420A-885F-C29F14344E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79" y="2355"/>
              <a:ext cx="587" cy="533"/>
              <a:chOff x="3732" y="1956"/>
              <a:chExt cx="226" cy="205"/>
            </a:xfrm>
          </p:grpSpPr>
          <p:grpSp>
            <p:nvGrpSpPr>
              <p:cNvPr id="239" name="Group 39">
                <a:extLst>
                  <a:ext uri="{FF2B5EF4-FFF2-40B4-BE49-F238E27FC236}">
                    <a16:creationId xmlns:a16="http://schemas.microsoft.com/office/drawing/2014/main" id="{F33E0728-C6C1-4E47-8708-D63BB27A074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" y="1953"/>
                <a:ext cx="226" cy="205"/>
                <a:chOff x="3726" y="1953"/>
                <a:chExt cx="226" cy="205"/>
              </a:xfrm>
            </p:grpSpPr>
            <p:sp>
              <p:nvSpPr>
                <p:cNvPr id="241" name="Freeform 40">
                  <a:extLst>
                    <a:ext uri="{FF2B5EF4-FFF2-40B4-BE49-F238E27FC236}">
                      <a16:creationId xmlns:a16="http://schemas.microsoft.com/office/drawing/2014/main" id="{9E75DDDA-04DC-4421-9524-CABA37E257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6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42" name="Freeform 41">
                  <a:extLst>
                    <a:ext uri="{FF2B5EF4-FFF2-40B4-BE49-F238E27FC236}">
                      <a16:creationId xmlns:a16="http://schemas.microsoft.com/office/drawing/2014/main" id="{79D7F6BF-D259-4E6B-9DA0-62F915B5144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8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43" name="Freeform 42">
                  <a:extLst>
                    <a:ext uri="{FF2B5EF4-FFF2-40B4-BE49-F238E27FC236}">
                      <a16:creationId xmlns:a16="http://schemas.microsoft.com/office/drawing/2014/main" id="{5569D168-5290-4C03-A035-9C5F457372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91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44" name="Freeform 43">
                  <a:extLst>
                    <a:ext uri="{FF2B5EF4-FFF2-40B4-BE49-F238E27FC236}">
                      <a16:creationId xmlns:a16="http://schemas.microsoft.com/office/drawing/2014/main" id="{D4EB6933-A979-4DA9-991A-B42B7ED368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37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240" name="Freeform 44">
                <a:extLst>
                  <a:ext uri="{FF2B5EF4-FFF2-40B4-BE49-F238E27FC236}">
                    <a16:creationId xmlns:a16="http://schemas.microsoft.com/office/drawing/2014/main" id="{90F91E06-5BDD-49B5-A944-F2F293C547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8" y="2002"/>
                <a:ext cx="156" cy="147"/>
              </a:xfrm>
              <a:custGeom>
                <a:avLst/>
                <a:gdLst/>
                <a:ahLst/>
                <a:cxnLst>
                  <a:cxn ang="0">
                    <a:pos x="144" y="0"/>
                  </a:cxn>
                  <a:cxn ang="0">
                    <a:pos x="155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4" y="0"/>
                  </a:cxn>
                </a:cxnLst>
                <a:rect l="0" t="0" r="r" b="b"/>
                <a:pathLst>
                  <a:path w="156" h="147">
                    <a:moveTo>
                      <a:pt x="144" y="0"/>
                    </a:moveTo>
                    <a:lnTo>
                      <a:pt x="155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4" y="0"/>
                    </a:lnTo>
                  </a:path>
                </a:pathLst>
              </a:custGeom>
              <a:solidFill>
                <a:srgbClr val="00FF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32" name="Group 45">
              <a:extLst>
                <a:ext uri="{FF2B5EF4-FFF2-40B4-BE49-F238E27FC236}">
                  <a16:creationId xmlns:a16="http://schemas.microsoft.com/office/drawing/2014/main" id="{A8F1EE23-3D61-4632-843E-5EEBE58714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233" name="Group 46">
                <a:extLst>
                  <a:ext uri="{FF2B5EF4-FFF2-40B4-BE49-F238E27FC236}">
                    <a16:creationId xmlns:a16="http://schemas.microsoft.com/office/drawing/2014/main" id="{0830C56F-CBDB-41DA-BC54-B177AD38B2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235" name="Freeform 47">
                  <a:extLst>
                    <a:ext uri="{FF2B5EF4-FFF2-40B4-BE49-F238E27FC236}">
                      <a16:creationId xmlns:a16="http://schemas.microsoft.com/office/drawing/2014/main" id="{6C7C6FC2-08C5-4CBE-B19D-E8A0B846924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36" name="Freeform 48">
                  <a:extLst>
                    <a:ext uri="{FF2B5EF4-FFF2-40B4-BE49-F238E27FC236}">
                      <a16:creationId xmlns:a16="http://schemas.microsoft.com/office/drawing/2014/main" id="{190F96F2-BE1E-4796-ACCA-29C595EA92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37" name="Freeform 49">
                  <a:extLst>
                    <a:ext uri="{FF2B5EF4-FFF2-40B4-BE49-F238E27FC236}">
                      <a16:creationId xmlns:a16="http://schemas.microsoft.com/office/drawing/2014/main" id="{57D40ADD-52B8-4649-8E3F-540BEE7F19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38" name="Freeform 50">
                  <a:extLst>
                    <a:ext uri="{FF2B5EF4-FFF2-40B4-BE49-F238E27FC236}">
                      <a16:creationId xmlns:a16="http://schemas.microsoft.com/office/drawing/2014/main" id="{ED5A69EF-3632-4197-B6C0-8A1BDAF214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234" name="Freeform 51">
                <a:extLst>
                  <a:ext uri="{FF2B5EF4-FFF2-40B4-BE49-F238E27FC236}">
                    <a16:creationId xmlns:a16="http://schemas.microsoft.com/office/drawing/2014/main" id="{6840E824-265F-4064-A26C-AFD5BAC945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253" name="Group 12">
            <a:extLst>
              <a:ext uri="{FF2B5EF4-FFF2-40B4-BE49-F238E27FC236}">
                <a16:creationId xmlns:a16="http://schemas.microsoft.com/office/drawing/2014/main" id="{0E6EAB58-A933-4E5B-A558-2A1DCCD9E178}"/>
              </a:ext>
            </a:extLst>
          </p:cNvPr>
          <p:cNvGrpSpPr/>
          <p:nvPr/>
        </p:nvGrpSpPr>
        <p:grpSpPr>
          <a:xfrm>
            <a:off x="5441019" y="5425696"/>
            <a:ext cx="1014165" cy="446362"/>
            <a:chOff x="2939" y="2347"/>
            <a:chExt cx="1386" cy="754"/>
          </a:xfrm>
        </p:grpSpPr>
        <p:sp>
          <p:nvSpPr>
            <p:cNvPr id="254" name="AutoShape 13">
              <a:extLst>
                <a:ext uri="{FF2B5EF4-FFF2-40B4-BE49-F238E27FC236}">
                  <a16:creationId xmlns:a16="http://schemas.microsoft.com/office/drawing/2014/main" id="{2B845823-76D2-4779-AB00-39D857031BBF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55" name="AutoShape 14" descr="10%">
              <a:extLst>
                <a:ext uri="{FF2B5EF4-FFF2-40B4-BE49-F238E27FC236}">
                  <a16:creationId xmlns:a16="http://schemas.microsoft.com/office/drawing/2014/main" id="{03CA0708-7B0E-4FC3-8287-87A6D913B036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56" name="AutoShape 15">
              <a:extLst>
                <a:ext uri="{FF2B5EF4-FFF2-40B4-BE49-F238E27FC236}">
                  <a16:creationId xmlns:a16="http://schemas.microsoft.com/office/drawing/2014/main" id="{B90A8BF6-A286-4FF2-9993-5E7C520B6AB8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57" name="AutoShape 16">
              <a:extLst>
                <a:ext uri="{FF2B5EF4-FFF2-40B4-BE49-F238E27FC236}">
                  <a16:creationId xmlns:a16="http://schemas.microsoft.com/office/drawing/2014/main" id="{6D22D6F4-F5EB-4A37-A3CF-DF6B1934CF54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58" name="AutoShape 17">
              <a:extLst>
                <a:ext uri="{FF2B5EF4-FFF2-40B4-BE49-F238E27FC236}">
                  <a16:creationId xmlns:a16="http://schemas.microsoft.com/office/drawing/2014/main" id="{C625DBB9-3A6E-4197-8D0D-293A66C60302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59" name="AutoShape 18">
              <a:extLst>
                <a:ext uri="{FF2B5EF4-FFF2-40B4-BE49-F238E27FC236}">
                  <a16:creationId xmlns:a16="http://schemas.microsoft.com/office/drawing/2014/main" id="{04AB378D-4E4C-4DAB-AECE-E80371F84DE6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260" name="Group 19">
              <a:extLst>
                <a:ext uri="{FF2B5EF4-FFF2-40B4-BE49-F238E27FC236}">
                  <a16:creationId xmlns:a16="http://schemas.microsoft.com/office/drawing/2014/main" id="{989E0615-3EF4-430C-84C0-3B1266F218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291" name="AutoShape 20">
                <a:extLst>
                  <a:ext uri="{FF2B5EF4-FFF2-40B4-BE49-F238E27FC236}">
                    <a16:creationId xmlns:a16="http://schemas.microsoft.com/office/drawing/2014/main" id="{E97B99A9-B433-4733-8595-FC510A966845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92" name="AutoShape 21">
                <a:extLst>
                  <a:ext uri="{FF2B5EF4-FFF2-40B4-BE49-F238E27FC236}">
                    <a16:creationId xmlns:a16="http://schemas.microsoft.com/office/drawing/2014/main" id="{6D0A754F-A4F9-4F6A-8939-79E20B4BF16D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261" name="Group 22">
              <a:extLst>
                <a:ext uri="{FF2B5EF4-FFF2-40B4-BE49-F238E27FC236}">
                  <a16:creationId xmlns:a16="http://schemas.microsoft.com/office/drawing/2014/main" id="{EBCAAA20-60E8-41E0-8401-58891D60EA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289" name="AutoShape 23">
                <a:extLst>
                  <a:ext uri="{FF2B5EF4-FFF2-40B4-BE49-F238E27FC236}">
                    <a16:creationId xmlns:a16="http://schemas.microsoft.com/office/drawing/2014/main" id="{DFC74DBA-346C-49C8-8751-F87565E39819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90" name="AutoShape 24">
                <a:extLst>
                  <a:ext uri="{FF2B5EF4-FFF2-40B4-BE49-F238E27FC236}">
                    <a16:creationId xmlns:a16="http://schemas.microsoft.com/office/drawing/2014/main" id="{B535985F-819C-47AD-BA2F-C36ED851A118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262" name="Group 25">
              <a:extLst>
                <a:ext uri="{FF2B5EF4-FFF2-40B4-BE49-F238E27FC236}">
                  <a16:creationId xmlns:a16="http://schemas.microsoft.com/office/drawing/2014/main" id="{D1336240-7616-4CF5-989F-D4865DA295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287" name="AutoShape 26">
                <a:extLst>
                  <a:ext uri="{FF2B5EF4-FFF2-40B4-BE49-F238E27FC236}">
                    <a16:creationId xmlns:a16="http://schemas.microsoft.com/office/drawing/2014/main" id="{93ACDF63-D59C-46A0-8A7B-A9C8B73D693A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88" name="AutoShape 27">
                <a:extLst>
                  <a:ext uri="{FF2B5EF4-FFF2-40B4-BE49-F238E27FC236}">
                    <a16:creationId xmlns:a16="http://schemas.microsoft.com/office/drawing/2014/main" id="{E7571326-5C89-47A0-9A50-119A8D12FA65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263" name="Group 28">
              <a:extLst>
                <a:ext uri="{FF2B5EF4-FFF2-40B4-BE49-F238E27FC236}">
                  <a16:creationId xmlns:a16="http://schemas.microsoft.com/office/drawing/2014/main" id="{546CBC39-27D3-45B2-BDDD-084C96F5A4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285" name="AutoShape 29">
                <a:extLst>
                  <a:ext uri="{FF2B5EF4-FFF2-40B4-BE49-F238E27FC236}">
                    <a16:creationId xmlns:a16="http://schemas.microsoft.com/office/drawing/2014/main" id="{0F6192E0-86A3-4932-992A-3119FC05645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86" name="AutoShape 30">
                <a:extLst>
                  <a:ext uri="{FF2B5EF4-FFF2-40B4-BE49-F238E27FC236}">
                    <a16:creationId xmlns:a16="http://schemas.microsoft.com/office/drawing/2014/main" id="{ACBECA09-D063-4ABF-8155-8B965E1D045E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264" name="Group 31">
              <a:extLst>
                <a:ext uri="{FF2B5EF4-FFF2-40B4-BE49-F238E27FC236}">
                  <a16:creationId xmlns:a16="http://schemas.microsoft.com/office/drawing/2014/main" id="{1AE5C024-BE71-445A-BFF7-92782534EB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07" y="2352"/>
              <a:ext cx="579" cy="533"/>
              <a:chOff x="3821" y="1954"/>
              <a:chExt cx="223" cy="205"/>
            </a:xfrm>
          </p:grpSpPr>
          <p:sp>
            <p:nvSpPr>
              <p:cNvPr id="281" name="Freeform 32">
                <a:extLst>
                  <a:ext uri="{FF2B5EF4-FFF2-40B4-BE49-F238E27FC236}">
                    <a16:creationId xmlns:a16="http://schemas.microsoft.com/office/drawing/2014/main" id="{CFA0AE23-121B-48CA-B984-04DF4B3DC3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21" y="2102"/>
                <a:ext cx="78" cy="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3"/>
                  </a:cxn>
                  <a:cxn ang="0">
                    <a:pos x="12" y="46"/>
                  </a:cxn>
                  <a:cxn ang="0">
                    <a:pos x="64" y="46"/>
                  </a:cxn>
                  <a:cxn ang="0">
                    <a:pos x="64" y="4"/>
                  </a:cxn>
                  <a:cxn ang="0">
                    <a:pos x="77" y="1"/>
                  </a:cxn>
                  <a:cxn ang="0">
                    <a:pos x="77" y="56"/>
                  </a:cxn>
                  <a:cxn ang="0">
                    <a:pos x="0" y="56"/>
                  </a:cxn>
                  <a:cxn ang="0">
                    <a:pos x="0" y="0"/>
                  </a:cxn>
                </a:cxnLst>
                <a:rect l="0" t="0" r="r" b="b"/>
                <a:pathLst>
                  <a:path w="78" h="57">
                    <a:moveTo>
                      <a:pt x="0" y="0"/>
                    </a:moveTo>
                    <a:lnTo>
                      <a:pt x="12" y="3"/>
                    </a:lnTo>
                    <a:lnTo>
                      <a:pt x="12" y="46"/>
                    </a:lnTo>
                    <a:lnTo>
                      <a:pt x="64" y="46"/>
                    </a:lnTo>
                    <a:lnTo>
                      <a:pt x="64" y="4"/>
                    </a:lnTo>
                    <a:lnTo>
                      <a:pt x="77" y="1"/>
                    </a:lnTo>
                    <a:lnTo>
                      <a:pt x="77" y="56"/>
                    </a:lnTo>
                    <a:lnTo>
                      <a:pt x="0" y="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82" name="Freeform 33">
                <a:extLst>
                  <a:ext uri="{FF2B5EF4-FFF2-40B4-BE49-F238E27FC236}">
                    <a16:creationId xmlns:a16="http://schemas.microsoft.com/office/drawing/2014/main" id="{D9943E5D-0989-494B-B665-89531D67ED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24" y="1956"/>
                <a:ext cx="157" cy="151"/>
              </a:xfrm>
              <a:custGeom>
                <a:avLst/>
                <a:gdLst/>
                <a:ahLst/>
                <a:cxnLst>
                  <a:cxn ang="0">
                    <a:pos x="11" y="150"/>
                  </a:cxn>
                  <a:cxn ang="0">
                    <a:pos x="0" y="146"/>
                  </a:cxn>
                  <a:cxn ang="0">
                    <a:pos x="147" y="0"/>
                  </a:cxn>
                  <a:cxn ang="0">
                    <a:pos x="156" y="4"/>
                  </a:cxn>
                  <a:cxn ang="0">
                    <a:pos x="9" y="150"/>
                  </a:cxn>
                </a:cxnLst>
                <a:rect l="0" t="0" r="r" b="b"/>
                <a:pathLst>
                  <a:path w="157" h="151">
                    <a:moveTo>
                      <a:pt x="11" y="150"/>
                    </a:moveTo>
                    <a:lnTo>
                      <a:pt x="0" y="146"/>
                    </a:lnTo>
                    <a:lnTo>
                      <a:pt x="147" y="0"/>
                    </a:lnTo>
                    <a:lnTo>
                      <a:pt x="156" y="4"/>
                    </a:lnTo>
                    <a:lnTo>
                      <a:pt x="9" y="15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83" name="Freeform 34">
                <a:extLst>
                  <a:ext uri="{FF2B5EF4-FFF2-40B4-BE49-F238E27FC236}">
                    <a16:creationId xmlns:a16="http://schemas.microsoft.com/office/drawing/2014/main" id="{2F8BCBC7-51EE-4313-827A-0AA8733A4E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83" y="1954"/>
                <a:ext cx="161" cy="153"/>
              </a:xfrm>
              <a:custGeom>
                <a:avLst/>
                <a:gdLst/>
                <a:ahLst/>
                <a:cxnLst>
                  <a:cxn ang="0">
                    <a:pos x="160" y="0"/>
                  </a:cxn>
                  <a:cxn ang="0">
                    <a:pos x="146" y="4"/>
                  </a:cxn>
                  <a:cxn ang="0">
                    <a:pos x="0" y="152"/>
                  </a:cxn>
                  <a:cxn ang="0">
                    <a:pos x="12" y="150"/>
                  </a:cxn>
                  <a:cxn ang="0">
                    <a:pos x="160" y="0"/>
                  </a:cxn>
                </a:cxnLst>
                <a:rect l="0" t="0" r="r" b="b"/>
                <a:pathLst>
                  <a:path w="161" h="153">
                    <a:moveTo>
                      <a:pt x="160" y="0"/>
                    </a:moveTo>
                    <a:lnTo>
                      <a:pt x="146" y="4"/>
                    </a:lnTo>
                    <a:lnTo>
                      <a:pt x="0" y="152"/>
                    </a:lnTo>
                    <a:lnTo>
                      <a:pt x="12" y="150"/>
                    </a:lnTo>
                    <a:lnTo>
                      <a:pt x="160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84" name="Freeform 35">
                <a:extLst>
                  <a:ext uri="{FF2B5EF4-FFF2-40B4-BE49-F238E27FC236}">
                    <a16:creationId xmlns:a16="http://schemas.microsoft.com/office/drawing/2014/main" id="{E38E8C78-ACB1-4FFB-AA57-402DC64F43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34" y="1962"/>
                <a:ext cx="147" cy="187"/>
              </a:xfrm>
              <a:custGeom>
                <a:avLst/>
                <a:gdLst/>
                <a:ahLst/>
                <a:cxnLst>
                  <a:cxn ang="0">
                    <a:pos x="146" y="0"/>
                  </a:cxn>
                  <a:cxn ang="0">
                    <a:pos x="146" y="44"/>
                  </a:cxn>
                  <a:cxn ang="0">
                    <a:pos x="146" y="41"/>
                  </a:cxn>
                  <a:cxn ang="0">
                    <a:pos x="0" y="186"/>
                  </a:cxn>
                  <a:cxn ang="0">
                    <a:pos x="0" y="145"/>
                  </a:cxn>
                  <a:cxn ang="0">
                    <a:pos x="146" y="0"/>
                  </a:cxn>
                </a:cxnLst>
                <a:rect l="0" t="0" r="r" b="b"/>
                <a:pathLst>
                  <a:path w="147" h="187">
                    <a:moveTo>
                      <a:pt x="146" y="0"/>
                    </a:moveTo>
                    <a:lnTo>
                      <a:pt x="146" y="44"/>
                    </a:lnTo>
                    <a:lnTo>
                      <a:pt x="146" y="41"/>
                    </a:lnTo>
                    <a:lnTo>
                      <a:pt x="0" y="186"/>
                    </a:lnTo>
                    <a:lnTo>
                      <a:pt x="0" y="145"/>
                    </a:lnTo>
                    <a:lnTo>
                      <a:pt x="146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265" name="Freeform 36">
              <a:extLst>
                <a:ext uri="{FF2B5EF4-FFF2-40B4-BE49-F238E27FC236}">
                  <a16:creationId xmlns:a16="http://schemas.microsoft.com/office/drawing/2014/main" id="{FEC78159-13DD-41DC-9289-017A47CE21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" y="2475"/>
              <a:ext cx="405" cy="382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155" y="0"/>
                </a:cxn>
                <a:cxn ang="0">
                  <a:pos x="52" y="102"/>
                </a:cxn>
                <a:cxn ang="0">
                  <a:pos x="52" y="146"/>
                </a:cxn>
                <a:cxn ang="0">
                  <a:pos x="0" y="146"/>
                </a:cxn>
                <a:cxn ang="0">
                  <a:pos x="144" y="0"/>
                </a:cxn>
              </a:cxnLst>
              <a:rect l="0" t="0" r="r" b="b"/>
              <a:pathLst>
                <a:path w="156" h="147">
                  <a:moveTo>
                    <a:pt x="144" y="0"/>
                  </a:moveTo>
                  <a:lnTo>
                    <a:pt x="155" y="0"/>
                  </a:lnTo>
                  <a:lnTo>
                    <a:pt x="52" y="102"/>
                  </a:lnTo>
                  <a:lnTo>
                    <a:pt x="52" y="146"/>
                  </a:lnTo>
                  <a:lnTo>
                    <a:pt x="0" y="146"/>
                  </a:lnTo>
                  <a:lnTo>
                    <a:pt x="144" y="0"/>
                  </a:lnTo>
                </a:path>
              </a:pathLst>
            </a:custGeom>
            <a:solidFill>
              <a:srgbClr val="00FF66"/>
            </a:solidFill>
            <a:ln w="12700" cap="rnd" cmpd="sng">
              <a:solidFill>
                <a:schemeClr val="tx1"/>
              </a:solidFill>
              <a:prstDash val="solid"/>
              <a:round/>
            </a:ln>
            <a:effectLst/>
          </p:spPr>
          <p:txBody>
            <a:bodyPr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66" name="Freeform 37">
              <a:extLst>
                <a:ext uri="{FF2B5EF4-FFF2-40B4-BE49-F238E27FC236}">
                  <a16:creationId xmlns:a16="http://schemas.microsoft.com/office/drawing/2014/main" id="{C0147716-525B-40A4-87A3-355DF9EE38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" y="2477"/>
              <a:ext cx="403" cy="380"/>
            </a:xfrm>
            <a:custGeom>
              <a:avLst/>
              <a:gdLst/>
              <a:ahLst/>
              <a:cxnLst>
                <a:cxn ang="0">
                  <a:pos x="143" y="0"/>
                </a:cxn>
                <a:cxn ang="0">
                  <a:pos x="154" y="0"/>
                </a:cxn>
                <a:cxn ang="0">
                  <a:pos x="52" y="101"/>
                </a:cxn>
                <a:cxn ang="0">
                  <a:pos x="52" y="145"/>
                </a:cxn>
                <a:cxn ang="0">
                  <a:pos x="0" y="145"/>
                </a:cxn>
                <a:cxn ang="0">
                  <a:pos x="143" y="0"/>
                </a:cxn>
              </a:cxnLst>
              <a:rect l="0" t="0" r="r" b="b"/>
              <a:pathLst>
                <a:path w="155" h="146">
                  <a:moveTo>
                    <a:pt x="143" y="0"/>
                  </a:moveTo>
                  <a:lnTo>
                    <a:pt x="154" y="0"/>
                  </a:lnTo>
                  <a:lnTo>
                    <a:pt x="52" y="101"/>
                  </a:lnTo>
                  <a:lnTo>
                    <a:pt x="52" y="145"/>
                  </a:lnTo>
                  <a:lnTo>
                    <a:pt x="0" y="145"/>
                  </a:lnTo>
                  <a:lnTo>
                    <a:pt x="143" y="0"/>
                  </a:lnTo>
                </a:path>
              </a:pathLst>
            </a:custGeom>
            <a:solidFill>
              <a:srgbClr val="1874A3"/>
            </a:solidFill>
            <a:ln w="12700" cap="rnd" cmpd="sng">
              <a:solidFill>
                <a:schemeClr val="tx1"/>
              </a:solidFill>
              <a:prstDash val="solid"/>
              <a:round/>
            </a:ln>
            <a:effectLst/>
          </p:spPr>
          <p:txBody>
            <a:bodyPr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267" name="Group 38">
              <a:extLst>
                <a:ext uri="{FF2B5EF4-FFF2-40B4-BE49-F238E27FC236}">
                  <a16:creationId xmlns:a16="http://schemas.microsoft.com/office/drawing/2014/main" id="{5FEA114B-8DA8-4B59-8D57-77AB0A63FF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63" y="2347"/>
              <a:ext cx="587" cy="533"/>
              <a:chOff x="3726" y="1953"/>
              <a:chExt cx="226" cy="205"/>
            </a:xfrm>
          </p:grpSpPr>
          <p:grpSp>
            <p:nvGrpSpPr>
              <p:cNvPr id="275" name="Group 39">
                <a:extLst>
                  <a:ext uri="{FF2B5EF4-FFF2-40B4-BE49-F238E27FC236}">
                    <a16:creationId xmlns:a16="http://schemas.microsoft.com/office/drawing/2014/main" id="{D6E6AED9-C994-4B8C-8060-0F2754601B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" y="1953"/>
                <a:ext cx="226" cy="205"/>
                <a:chOff x="3726" y="1953"/>
                <a:chExt cx="226" cy="205"/>
              </a:xfrm>
            </p:grpSpPr>
            <p:sp>
              <p:nvSpPr>
                <p:cNvPr id="277" name="Freeform 40">
                  <a:extLst>
                    <a:ext uri="{FF2B5EF4-FFF2-40B4-BE49-F238E27FC236}">
                      <a16:creationId xmlns:a16="http://schemas.microsoft.com/office/drawing/2014/main" id="{7E5DDE34-A786-48C4-8BD3-CCE53D41AB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6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278" name="Freeform 41">
                  <a:extLst>
                    <a:ext uri="{FF2B5EF4-FFF2-40B4-BE49-F238E27FC236}">
                      <a16:creationId xmlns:a16="http://schemas.microsoft.com/office/drawing/2014/main" id="{DC0C0E9E-6E24-40CB-B948-403D0C599E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8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279" name="Freeform 42">
                  <a:extLst>
                    <a:ext uri="{FF2B5EF4-FFF2-40B4-BE49-F238E27FC236}">
                      <a16:creationId xmlns:a16="http://schemas.microsoft.com/office/drawing/2014/main" id="{C86789C4-CF3C-4D90-8119-9715EAA2A5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91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280" name="Freeform 43">
                  <a:extLst>
                    <a:ext uri="{FF2B5EF4-FFF2-40B4-BE49-F238E27FC236}">
                      <a16:creationId xmlns:a16="http://schemas.microsoft.com/office/drawing/2014/main" id="{D68E7F6D-DBCE-4B32-9429-66DA1B5DD9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37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276" name="Freeform 44">
                <a:extLst>
                  <a:ext uri="{FF2B5EF4-FFF2-40B4-BE49-F238E27FC236}">
                    <a16:creationId xmlns:a16="http://schemas.microsoft.com/office/drawing/2014/main" id="{77668E66-16A7-4E96-B88A-CAFF89C992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8" y="2002"/>
                <a:ext cx="156" cy="147"/>
              </a:xfrm>
              <a:custGeom>
                <a:avLst/>
                <a:gdLst/>
                <a:ahLst/>
                <a:cxnLst>
                  <a:cxn ang="0">
                    <a:pos x="144" y="0"/>
                  </a:cxn>
                  <a:cxn ang="0">
                    <a:pos x="155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4" y="0"/>
                  </a:cxn>
                </a:cxnLst>
                <a:rect l="0" t="0" r="r" b="b"/>
                <a:pathLst>
                  <a:path w="156" h="147">
                    <a:moveTo>
                      <a:pt x="144" y="0"/>
                    </a:moveTo>
                    <a:lnTo>
                      <a:pt x="155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4" y="0"/>
                    </a:lnTo>
                  </a:path>
                </a:pathLst>
              </a:custGeom>
              <a:solidFill>
                <a:srgbClr val="00FF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268" name="Group 45">
              <a:extLst>
                <a:ext uri="{FF2B5EF4-FFF2-40B4-BE49-F238E27FC236}">
                  <a16:creationId xmlns:a16="http://schemas.microsoft.com/office/drawing/2014/main" id="{142C7231-5390-4915-A68C-007A28CCF8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269" name="Group 46">
                <a:extLst>
                  <a:ext uri="{FF2B5EF4-FFF2-40B4-BE49-F238E27FC236}">
                    <a16:creationId xmlns:a16="http://schemas.microsoft.com/office/drawing/2014/main" id="{68D81AC5-39D7-40F2-BB40-2BAD6955164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271" name="Freeform 47">
                  <a:extLst>
                    <a:ext uri="{FF2B5EF4-FFF2-40B4-BE49-F238E27FC236}">
                      <a16:creationId xmlns:a16="http://schemas.microsoft.com/office/drawing/2014/main" id="{E1423766-88EB-499B-89F9-ED08B8A3FAC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272" name="Freeform 48">
                  <a:extLst>
                    <a:ext uri="{FF2B5EF4-FFF2-40B4-BE49-F238E27FC236}">
                      <a16:creationId xmlns:a16="http://schemas.microsoft.com/office/drawing/2014/main" id="{D41F704A-C725-4B8B-B5B1-5831A364A1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273" name="Freeform 49">
                  <a:extLst>
                    <a:ext uri="{FF2B5EF4-FFF2-40B4-BE49-F238E27FC236}">
                      <a16:creationId xmlns:a16="http://schemas.microsoft.com/office/drawing/2014/main" id="{A1C9AE1C-2D59-4AF7-B331-154FDAEDA2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274" name="Freeform 50">
                  <a:extLst>
                    <a:ext uri="{FF2B5EF4-FFF2-40B4-BE49-F238E27FC236}">
                      <a16:creationId xmlns:a16="http://schemas.microsoft.com/office/drawing/2014/main" id="{D825194F-0C31-4CCF-A365-21DD2FC3DF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270" name="Freeform 51">
                <a:extLst>
                  <a:ext uri="{FF2B5EF4-FFF2-40B4-BE49-F238E27FC236}">
                    <a16:creationId xmlns:a16="http://schemas.microsoft.com/office/drawing/2014/main" id="{27CB97CB-B752-4EE8-8DB9-134DA92525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</p:grpSp>
      <p:sp>
        <p:nvSpPr>
          <p:cNvPr id="293" name="TextBox 292">
            <a:extLst>
              <a:ext uri="{FF2B5EF4-FFF2-40B4-BE49-F238E27FC236}">
                <a16:creationId xmlns:a16="http://schemas.microsoft.com/office/drawing/2014/main" id="{6B64F9AD-F638-4940-8F90-1DDBCB26D926}"/>
              </a:ext>
            </a:extLst>
          </p:cNvPr>
          <p:cNvSpPr txBox="1"/>
          <p:nvPr/>
        </p:nvSpPr>
        <p:spPr>
          <a:xfrm>
            <a:off x="6561188" y="5330210"/>
            <a:ext cx="1269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DISPESER(B)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7E611237-A8E9-49D9-8BBA-E04329F499AA}"/>
              </a:ext>
            </a:extLst>
          </p:cNvPr>
          <p:cNvSpPr txBox="1"/>
          <p:nvPr/>
        </p:nvSpPr>
        <p:spPr>
          <a:xfrm>
            <a:off x="8169674" y="5300122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295" name="화살표: 오른쪽 294">
            <a:extLst>
              <a:ext uri="{FF2B5EF4-FFF2-40B4-BE49-F238E27FC236}">
                <a16:creationId xmlns:a16="http://schemas.microsoft.com/office/drawing/2014/main" id="{E771B280-1772-4052-9575-DFAF97815C2C}"/>
              </a:ext>
            </a:extLst>
          </p:cNvPr>
          <p:cNvSpPr/>
          <p:nvPr/>
        </p:nvSpPr>
        <p:spPr>
          <a:xfrm>
            <a:off x="7786344" y="5392953"/>
            <a:ext cx="414068" cy="16641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F4CCB1AD-4D6F-48D7-984F-1AA7809B4B06}"/>
              </a:ext>
            </a:extLst>
          </p:cNvPr>
          <p:cNvCxnSpPr/>
          <p:nvPr/>
        </p:nvCxnSpPr>
        <p:spPr>
          <a:xfrm rot="5400000">
            <a:off x="2633469" y="3870623"/>
            <a:ext cx="4671447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연결선 300">
            <a:extLst>
              <a:ext uri="{FF2B5EF4-FFF2-40B4-BE49-F238E27FC236}">
                <a16:creationId xmlns:a16="http://schemas.microsoft.com/office/drawing/2014/main" id="{A95032AE-3BBA-4F33-A127-24BBE841D930}"/>
              </a:ext>
            </a:extLst>
          </p:cNvPr>
          <p:cNvCxnSpPr/>
          <p:nvPr/>
        </p:nvCxnSpPr>
        <p:spPr>
          <a:xfrm rot="5400000">
            <a:off x="2606091" y="3870623"/>
            <a:ext cx="4671447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7" name="그룹 386">
            <a:extLst>
              <a:ext uri="{FF2B5EF4-FFF2-40B4-BE49-F238E27FC236}">
                <a16:creationId xmlns:a16="http://schemas.microsoft.com/office/drawing/2014/main" id="{F5930414-D1A4-4820-A531-844E389D214F}"/>
              </a:ext>
            </a:extLst>
          </p:cNvPr>
          <p:cNvGrpSpPr/>
          <p:nvPr/>
        </p:nvGrpSpPr>
        <p:grpSpPr>
          <a:xfrm>
            <a:off x="3405836" y="2457293"/>
            <a:ext cx="1153248" cy="412872"/>
            <a:chOff x="3405836" y="2474545"/>
            <a:chExt cx="1153248" cy="412872"/>
          </a:xfrm>
        </p:grpSpPr>
        <p:cxnSp>
          <p:nvCxnSpPr>
            <p:cNvPr id="336" name="연결선: 꺾임 335">
              <a:extLst>
                <a:ext uri="{FF2B5EF4-FFF2-40B4-BE49-F238E27FC236}">
                  <a16:creationId xmlns:a16="http://schemas.microsoft.com/office/drawing/2014/main" id="{FF335EA9-76DF-47D5-ABDA-25AC0482425C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5135"/>
              <a:ext cx="665819" cy="141885"/>
            </a:xfrm>
            <a:prstGeom prst="bentConnector3">
              <a:avLst>
                <a:gd name="adj1" fmla="val 101825"/>
              </a:avLst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>
              <a:extLst>
                <a:ext uri="{FF2B5EF4-FFF2-40B4-BE49-F238E27FC236}">
                  <a16:creationId xmlns:a16="http://schemas.microsoft.com/office/drawing/2014/main" id="{A5679266-1005-4C19-8BCC-691803B11929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4545"/>
              <a:ext cx="0" cy="142475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0B9DF019-E050-40EE-AF76-5EA9402183BE}"/>
                </a:ext>
              </a:extLst>
            </p:cNvPr>
            <p:cNvSpPr txBox="1"/>
            <p:nvPr/>
          </p:nvSpPr>
          <p:spPr>
            <a:xfrm>
              <a:off x="3405836" y="2625807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76A52051-1377-4B19-9614-C676343DE35F}"/>
                </a:ext>
              </a:extLst>
            </p:cNvPr>
            <p:cNvSpPr txBox="1"/>
            <p:nvPr/>
          </p:nvSpPr>
          <p:spPr>
            <a:xfrm>
              <a:off x="4063435" y="2617181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52" name="그룹 351">
            <a:extLst>
              <a:ext uri="{FF2B5EF4-FFF2-40B4-BE49-F238E27FC236}">
                <a16:creationId xmlns:a16="http://schemas.microsoft.com/office/drawing/2014/main" id="{0DC91936-45DA-41BE-BB6A-819D59DC3563}"/>
              </a:ext>
            </a:extLst>
          </p:cNvPr>
          <p:cNvGrpSpPr/>
          <p:nvPr/>
        </p:nvGrpSpPr>
        <p:grpSpPr>
          <a:xfrm>
            <a:off x="1876525" y="2448072"/>
            <a:ext cx="1153248" cy="412872"/>
            <a:chOff x="1876525" y="2456698"/>
            <a:chExt cx="1153248" cy="412872"/>
          </a:xfrm>
        </p:grpSpPr>
        <p:grpSp>
          <p:nvGrpSpPr>
            <p:cNvPr id="347" name="그룹 346">
              <a:extLst>
                <a:ext uri="{FF2B5EF4-FFF2-40B4-BE49-F238E27FC236}">
                  <a16:creationId xmlns:a16="http://schemas.microsoft.com/office/drawing/2014/main" id="{1FD46122-3ECC-4332-A704-A0A704839261}"/>
                </a:ext>
              </a:extLst>
            </p:cNvPr>
            <p:cNvGrpSpPr/>
            <p:nvPr/>
          </p:nvGrpSpPr>
          <p:grpSpPr>
            <a:xfrm>
              <a:off x="2118445" y="2456698"/>
              <a:ext cx="665819" cy="142475"/>
              <a:chOff x="2482823" y="912145"/>
              <a:chExt cx="665819" cy="212733"/>
            </a:xfrm>
          </p:grpSpPr>
          <p:cxnSp>
            <p:nvCxnSpPr>
              <p:cNvPr id="348" name="연결선: 꺾임 347">
                <a:extLst>
                  <a:ext uri="{FF2B5EF4-FFF2-40B4-BE49-F238E27FC236}">
                    <a16:creationId xmlns:a16="http://schemas.microsoft.com/office/drawing/2014/main" id="{5085A0D0-C528-462E-9318-2D01B04A2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3026"/>
                <a:ext cx="665819" cy="211852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 348">
                <a:extLst>
                  <a:ext uri="{FF2B5EF4-FFF2-40B4-BE49-F238E27FC236}">
                    <a16:creationId xmlns:a16="http://schemas.microsoft.com/office/drawing/2014/main" id="{B940CB51-C686-4403-9AF1-63890F7726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2145"/>
                <a:ext cx="0" cy="21273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2C19E193-3696-406E-8C16-7DCD334D1F13}"/>
                </a:ext>
              </a:extLst>
            </p:cNvPr>
            <p:cNvSpPr txBox="1"/>
            <p:nvPr/>
          </p:nvSpPr>
          <p:spPr>
            <a:xfrm>
              <a:off x="1876525" y="2607960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7A2052A7-4936-40AD-B6D0-51FCECE4F35A}"/>
                </a:ext>
              </a:extLst>
            </p:cNvPr>
            <p:cNvSpPr txBox="1"/>
            <p:nvPr/>
          </p:nvSpPr>
          <p:spPr>
            <a:xfrm>
              <a:off x="2534124" y="2599334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2067EEF5-E469-4BF6-93BC-FA8AB7DC89D0}"/>
              </a:ext>
            </a:extLst>
          </p:cNvPr>
          <p:cNvGrpSpPr/>
          <p:nvPr/>
        </p:nvGrpSpPr>
        <p:grpSpPr>
          <a:xfrm>
            <a:off x="1902009" y="4054533"/>
            <a:ext cx="1153248" cy="412872"/>
            <a:chOff x="1876525" y="2456698"/>
            <a:chExt cx="1153248" cy="412872"/>
          </a:xfrm>
        </p:grpSpPr>
        <p:grpSp>
          <p:nvGrpSpPr>
            <p:cNvPr id="354" name="그룹 353">
              <a:extLst>
                <a:ext uri="{FF2B5EF4-FFF2-40B4-BE49-F238E27FC236}">
                  <a16:creationId xmlns:a16="http://schemas.microsoft.com/office/drawing/2014/main" id="{F4E4E583-7F11-4F62-BF50-386BDE1D982B}"/>
                </a:ext>
              </a:extLst>
            </p:cNvPr>
            <p:cNvGrpSpPr/>
            <p:nvPr/>
          </p:nvGrpSpPr>
          <p:grpSpPr>
            <a:xfrm>
              <a:off x="2118445" y="2456698"/>
              <a:ext cx="665819" cy="142475"/>
              <a:chOff x="2482823" y="912145"/>
              <a:chExt cx="665819" cy="212733"/>
            </a:xfrm>
          </p:grpSpPr>
          <p:cxnSp>
            <p:nvCxnSpPr>
              <p:cNvPr id="357" name="연결선: 꺾임 356">
                <a:extLst>
                  <a:ext uri="{FF2B5EF4-FFF2-40B4-BE49-F238E27FC236}">
                    <a16:creationId xmlns:a16="http://schemas.microsoft.com/office/drawing/2014/main" id="{0A009085-D8EA-483D-8959-4DFD98BB51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3026"/>
                <a:ext cx="665819" cy="211852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rgbClr val="4C5E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 357">
                <a:extLst>
                  <a:ext uri="{FF2B5EF4-FFF2-40B4-BE49-F238E27FC236}">
                    <a16:creationId xmlns:a16="http://schemas.microsoft.com/office/drawing/2014/main" id="{D388EEB7-7283-4B28-BDDB-6CA4A70BCB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2145"/>
                <a:ext cx="0" cy="212733"/>
              </a:xfrm>
              <a:prstGeom prst="line">
                <a:avLst/>
              </a:prstGeom>
              <a:ln w="19050">
                <a:solidFill>
                  <a:srgbClr val="4C5E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F85A36E6-06E7-44F0-A06F-1C4D051E83ED}"/>
                </a:ext>
              </a:extLst>
            </p:cNvPr>
            <p:cNvSpPr txBox="1"/>
            <p:nvPr/>
          </p:nvSpPr>
          <p:spPr>
            <a:xfrm>
              <a:off x="1876525" y="2607960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8EAFF7A7-D040-4F11-B244-FF56CD4B4253}"/>
                </a:ext>
              </a:extLst>
            </p:cNvPr>
            <p:cNvSpPr txBox="1"/>
            <p:nvPr/>
          </p:nvSpPr>
          <p:spPr>
            <a:xfrm>
              <a:off x="2534124" y="2599334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F788910E-0C05-460A-9D72-12D46B829659}"/>
              </a:ext>
            </a:extLst>
          </p:cNvPr>
          <p:cNvGrpSpPr/>
          <p:nvPr/>
        </p:nvGrpSpPr>
        <p:grpSpPr>
          <a:xfrm>
            <a:off x="3393512" y="4054737"/>
            <a:ext cx="1153248" cy="412872"/>
            <a:chOff x="1876525" y="2456698"/>
            <a:chExt cx="1153248" cy="412872"/>
          </a:xfrm>
        </p:grpSpPr>
        <p:grpSp>
          <p:nvGrpSpPr>
            <p:cNvPr id="360" name="그룹 359">
              <a:extLst>
                <a:ext uri="{FF2B5EF4-FFF2-40B4-BE49-F238E27FC236}">
                  <a16:creationId xmlns:a16="http://schemas.microsoft.com/office/drawing/2014/main" id="{C70F17A0-DDF5-474B-AA39-B3F790C719D3}"/>
                </a:ext>
              </a:extLst>
            </p:cNvPr>
            <p:cNvGrpSpPr/>
            <p:nvPr/>
          </p:nvGrpSpPr>
          <p:grpSpPr>
            <a:xfrm>
              <a:off x="2118445" y="2456698"/>
              <a:ext cx="665819" cy="142475"/>
              <a:chOff x="2482823" y="912145"/>
              <a:chExt cx="665819" cy="212733"/>
            </a:xfrm>
          </p:grpSpPr>
          <p:cxnSp>
            <p:nvCxnSpPr>
              <p:cNvPr id="363" name="연결선: 꺾임 362">
                <a:extLst>
                  <a:ext uri="{FF2B5EF4-FFF2-40B4-BE49-F238E27FC236}">
                    <a16:creationId xmlns:a16="http://schemas.microsoft.com/office/drawing/2014/main" id="{52CB9F86-9311-4EB2-8B63-378D964A30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3026"/>
                <a:ext cx="665819" cy="211852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rgbClr val="4C5E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직선 연결선 363">
                <a:extLst>
                  <a:ext uri="{FF2B5EF4-FFF2-40B4-BE49-F238E27FC236}">
                    <a16:creationId xmlns:a16="http://schemas.microsoft.com/office/drawing/2014/main" id="{2496C9AE-F8FF-411F-9A27-EF23FD6BAE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2145"/>
                <a:ext cx="0" cy="212733"/>
              </a:xfrm>
              <a:prstGeom prst="line">
                <a:avLst/>
              </a:prstGeom>
              <a:ln w="19050">
                <a:solidFill>
                  <a:srgbClr val="4C5E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3C07ECC8-3173-4DCF-9758-F0B99B933A34}"/>
                </a:ext>
              </a:extLst>
            </p:cNvPr>
            <p:cNvSpPr txBox="1"/>
            <p:nvPr/>
          </p:nvSpPr>
          <p:spPr>
            <a:xfrm>
              <a:off x="1876525" y="2607960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F8F45F2E-84DE-4F94-B614-CAD8BFD57BBA}"/>
                </a:ext>
              </a:extLst>
            </p:cNvPr>
            <p:cNvSpPr txBox="1"/>
            <p:nvPr/>
          </p:nvSpPr>
          <p:spPr>
            <a:xfrm>
              <a:off x="2534124" y="2599334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CEBBDB46-6A24-41B6-9EC2-E85CBD798926}"/>
              </a:ext>
            </a:extLst>
          </p:cNvPr>
          <p:cNvGrpSpPr/>
          <p:nvPr/>
        </p:nvGrpSpPr>
        <p:grpSpPr>
          <a:xfrm>
            <a:off x="1905192" y="5670690"/>
            <a:ext cx="1153248" cy="412872"/>
            <a:chOff x="1876525" y="2456698"/>
            <a:chExt cx="1153248" cy="412872"/>
          </a:xfrm>
        </p:grpSpPr>
        <p:grpSp>
          <p:nvGrpSpPr>
            <p:cNvPr id="366" name="그룹 365">
              <a:extLst>
                <a:ext uri="{FF2B5EF4-FFF2-40B4-BE49-F238E27FC236}">
                  <a16:creationId xmlns:a16="http://schemas.microsoft.com/office/drawing/2014/main" id="{1D98954E-1B1A-412E-994C-2CB7F750D90B}"/>
                </a:ext>
              </a:extLst>
            </p:cNvPr>
            <p:cNvGrpSpPr/>
            <p:nvPr/>
          </p:nvGrpSpPr>
          <p:grpSpPr>
            <a:xfrm>
              <a:off x="2118445" y="2456698"/>
              <a:ext cx="665819" cy="142475"/>
              <a:chOff x="2482823" y="912145"/>
              <a:chExt cx="665819" cy="212733"/>
            </a:xfrm>
          </p:grpSpPr>
          <p:cxnSp>
            <p:nvCxnSpPr>
              <p:cNvPr id="369" name="연결선: 꺾임 368">
                <a:extLst>
                  <a:ext uri="{FF2B5EF4-FFF2-40B4-BE49-F238E27FC236}">
                    <a16:creationId xmlns:a16="http://schemas.microsoft.com/office/drawing/2014/main" id="{283349B1-AD00-4838-A73D-E785F9F209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3026"/>
                <a:ext cx="665819" cy="211852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직선 연결선 369">
                <a:extLst>
                  <a:ext uri="{FF2B5EF4-FFF2-40B4-BE49-F238E27FC236}">
                    <a16:creationId xmlns:a16="http://schemas.microsoft.com/office/drawing/2014/main" id="{2C9862A3-BA52-43AA-A9C9-84F646AF55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2145"/>
                <a:ext cx="0" cy="212733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96DBAABB-F234-492F-9A88-3753D7804AF6}"/>
                </a:ext>
              </a:extLst>
            </p:cNvPr>
            <p:cNvSpPr txBox="1"/>
            <p:nvPr/>
          </p:nvSpPr>
          <p:spPr>
            <a:xfrm>
              <a:off x="1876525" y="2607960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D49B6284-A13C-4774-A4ED-CE21A2405DAB}"/>
                </a:ext>
              </a:extLst>
            </p:cNvPr>
            <p:cNvSpPr txBox="1"/>
            <p:nvPr/>
          </p:nvSpPr>
          <p:spPr>
            <a:xfrm>
              <a:off x="2534124" y="2599334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6C5DDE22-1D95-43E4-9C17-CEFFF9FC4278}"/>
              </a:ext>
            </a:extLst>
          </p:cNvPr>
          <p:cNvGrpSpPr/>
          <p:nvPr/>
        </p:nvGrpSpPr>
        <p:grpSpPr>
          <a:xfrm>
            <a:off x="3396695" y="5670894"/>
            <a:ext cx="1153248" cy="412872"/>
            <a:chOff x="1876525" y="2456698"/>
            <a:chExt cx="1153248" cy="412872"/>
          </a:xfrm>
        </p:grpSpPr>
        <p:grpSp>
          <p:nvGrpSpPr>
            <p:cNvPr id="372" name="그룹 371">
              <a:extLst>
                <a:ext uri="{FF2B5EF4-FFF2-40B4-BE49-F238E27FC236}">
                  <a16:creationId xmlns:a16="http://schemas.microsoft.com/office/drawing/2014/main" id="{C8E8777D-DF62-4ACB-80AB-0E7E64440362}"/>
                </a:ext>
              </a:extLst>
            </p:cNvPr>
            <p:cNvGrpSpPr/>
            <p:nvPr/>
          </p:nvGrpSpPr>
          <p:grpSpPr>
            <a:xfrm>
              <a:off x="2118445" y="2456698"/>
              <a:ext cx="665819" cy="142475"/>
              <a:chOff x="2482823" y="912145"/>
              <a:chExt cx="665819" cy="212733"/>
            </a:xfrm>
          </p:grpSpPr>
          <p:cxnSp>
            <p:nvCxnSpPr>
              <p:cNvPr id="375" name="연결선: 꺾임 374">
                <a:extLst>
                  <a:ext uri="{FF2B5EF4-FFF2-40B4-BE49-F238E27FC236}">
                    <a16:creationId xmlns:a16="http://schemas.microsoft.com/office/drawing/2014/main" id="{28574E1E-F140-41B9-A5B1-029B194066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3026"/>
                <a:ext cx="665819" cy="211852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직선 연결선 375">
                <a:extLst>
                  <a:ext uri="{FF2B5EF4-FFF2-40B4-BE49-F238E27FC236}">
                    <a16:creationId xmlns:a16="http://schemas.microsoft.com/office/drawing/2014/main" id="{D6B24FBF-253E-4015-AA81-7E6C190B0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2145"/>
                <a:ext cx="0" cy="212733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938E0FB3-CE68-4F90-B080-E9000C684F07}"/>
                </a:ext>
              </a:extLst>
            </p:cNvPr>
            <p:cNvSpPr txBox="1"/>
            <p:nvPr/>
          </p:nvSpPr>
          <p:spPr>
            <a:xfrm>
              <a:off x="1876525" y="2607960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469C66AD-5B2F-4815-B348-34AD3BAD255B}"/>
                </a:ext>
              </a:extLst>
            </p:cNvPr>
            <p:cNvSpPr txBox="1"/>
            <p:nvPr/>
          </p:nvSpPr>
          <p:spPr>
            <a:xfrm>
              <a:off x="2534124" y="2599334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74DF6B0A-2154-4CD7-BFAE-F4880E3A41E5}"/>
              </a:ext>
            </a:extLst>
          </p:cNvPr>
          <p:cNvSpPr txBox="1"/>
          <p:nvPr/>
        </p:nvSpPr>
        <p:spPr>
          <a:xfrm>
            <a:off x="7819314" y="5816578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D095DBD9-909F-4B03-AA58-D043ADCCEE6E}"/>
              </a:ext>
            </a:extLst>
          </p:cNvPr>
          <p:cNvSpPr txBox="1"/>
          <p:nvPr/>
        </p:nvSpPr>
        <p:spPr>
          <a:xfrm>
            <a:off x="7603519" y="2617181"/>
            <a:ext cx="49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636FF206-880B-4981-91A1-077226729628}"/>
              </a:ext>
            </a:extLst>
          </p:cNvPr>
          <p:cNvGrpSpPr/>
          <p:nvPr/>
        </p:nvGrpSpPr>
        <p:grpSpPr>
          <a:xfrm>
            <a:off x="7187840" y="2474545"/>
            <a:ext cx="1329322" cy="142475"/>
            <a:chOff x="7187840" y="2474545"/>
            <a:chExt cx="1329322" cy="142475"/>
          </a:xfrm>
        </p:grpSpPr>
        <p:cxnSp>
          <p:nvCxnSpPr>
            <p:cNvPr id="382" name="직선 연결선 381">
              <a:extLst>
                <a:ext uri="{FF2B5EF4-FFF2-40B4-BE49-F238E27FC236}">
                  <a16:creationId xmlns:a16="http://schemas.microsoft.com/office/drawing/2014/main" id="{A68AE822-5128-4C0A-87BB-14337DB92548}"/>
                </a:ext>
              </a:extLst>
            </p:cNvPr>
            <p:cNvCxnSpPr>
              <a:cxnSpLocks/>
            </p:cNvCxnSpPr>
            <p:nvPr/>
          </p:nvCxnSpPr>
          <p:spPr>
            <a:xfrm>
              <a:off x="7187840" y="2474545"/>
              <a:ext cx="0" cy="142475"/>
            </a:xfrm>
            <a:prstGeom prst="line">
              <a:avLst/>
            </a:prstGeom>
            <a:ln w="19050">
              <a:solidFill>
                <a:srgbClr val="1431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9" name="그룹 418">
              <a:extLst>
                <a:ext uri="{FF2B5EF4-FFF2-40B4-BE49-F238E27FC236}">
                  <a16:creationId xmlns:a16="http://schemas.microsoft.com/office/drawing/2014/main" id="{810B5FB8-53FF-43D9-B6C5-5A564208A403}"/>
                </a:ext>
              </a:extLst>
            </p:cNvPr>
            <p:cNvGrpSpPr/>
            <p:nvPr/>
          </p:nvGrpSpPr>
          <p:grpSpPr>
            <a:xfrm>
              <a:off x="7187840" y="2474650"/>
              <a:ext cx="1329322" cy="142370"/>
              <a:chOff x="7187840" y="2474650"/>
              <a:chExt cx="1329322" cy="142370"/>
            </a:xfrm>
          </p:grpSpPr>
          <p:cxnSp>
            <p:nvCxnSpPr>
              <p:cNvPr id="381" name="연결선: 꺾임 380">
                <a:extLst>
                  <a:ext uri="{FF2B5EF4-FFF2-40B4-BE49-F238E27FC236}">
                    <a16:creationId xmlns:a16="http://schemas.microsoft.com/office/drawing/2014/main" id="{2325B661-51F3-4593-BCE8-8630B3C7E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7840" y="2475135"/>
                <a:ext cx="665819" cy="141885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rgbClr val="1431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연결선: 꺾임 384">
                <a:extLst>
                  <a:ext uri="{FF2B5EF4-FFF2-40B4-BE49-F238E27FC236}">
                    <a16:creationId xmlns:a16="http://schemas.microsoft.com/office/drawing/2014/main" id="{B4BA40EC-28F1-48D7-9391-0445FA1181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1343" y="2474650"/>
                <a:ext cx="665819" cy="141885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rgbClr val="1431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6" name="TextBox 385">
            <a:extLst>
              <a:ext uri="{FF2B5EF4-FFF2-40B4-BE49-F238E27FC236}">
                <a16:creationId xmlns:a16="http://schemas.microsoft.com/office/drawing/2014/main" id="{F8EF60BF-95D4-4A08-A6C6-E8672EF973AD}"/>
              </a:ext>
            </a:extLst>
          </p:cNvPr>
          <p:cNvSpPr txBox="1"/>
          <p:nvPr/>
        </p:nvSpPr>
        <p:spPr>
          <a:xfrm>
            <a:off x="8276565" y="2617181"/>
            <a:ext cx="49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grpSp>
        <p:nvGrpSpPr>
          <p:cNvPr id="388" name="그룹 387">
            <a:extLst>
              <a:ext uri="{FF2B5EF4-FFF2-40B4-BE49-F238E27FC236}">
                <a16:creationId xmlns:a16="http://schemas.microsoft.com/office/drawing/2014/main" id="{95F97A31-1624-450E-A872-4E34D74D80D4}"/>
              </a:ext>
            </a:extLst>
          </p:cNvPr>
          <p:cNvGrpSpPr/>
          <p:nvPr/>
        </p:nvGrpSpPr>
        <p:grpSpPr>
          <a:xfrm>
            <a:off x="6562971" y="4016450"/>
            <a:ext cx="1153248" cy="412872"/>
            <a:chOff x="3405836" y="2474545"/>
            <a:chExt cx="1153248" cy="412872"/>
          </a:xfrm>
        </p:grpSpPr>
        <p:cxnSp>
          <p:nvCxnSpPr>
            <p:cNvPr id="389" name="연결선: 꺾임 388">
              <a:extLst>
                <a:ext uri="{FF2B5EF4-FFF2-40B4-BE49-F238E27FC236}">
                  <a16:creationId xmlns:a16="http://schemas.microsoft.com/office/drawing/2014/main" id="{21B06493-CE9F-4003-88B1-2D8D4140C5CE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5135"/>
              <a:ext cx="665819" cy="141885"/>
            </a:xfrm>
            <a:prstGeom prst="bentConnector3">
              <a:avLst>
                <a:gd name="adj1" fmla="val 101825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직선 연결선 389">
              <a:extLst>
                <a:ext uri="{FF2B5EF4-FFF2-40B4-BE49-F238E27FC236}">
                  <a16:creationId xmlns:a16="http://schemas.microsoft.com/office/drawing/2014/main" id="{1E319FFD-60AB-4FA5-BE4A-719202029B3D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4545"/>
              <a:ext cx="0" cy="142475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D0EAF60B-AC59-40FA-A5D2-8EAEFD90FE1F}"/>
                </a:ext>
              </a:extLst>
            </p:cNvPr>
            <p:cNvSpPr txBox="1"/>
            <p:nvPr/>
          </p:nvSpPr>
          <p:spPr>
            <a:xfrm>
              <a:off x="3405836" y="2625807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0D56EF09-2149-4370-A149-E770455136FF}"/>
                </a:ext>
              </a:extLst>
            </p:cNvPr>
            <p:cNvSpPr txBox="1"/>
            <p:nvPr/>
          </p:nvSpPr>
          <p:spPr>
            <a:xfrm>
              <a:off x="4063435" y="2617181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93" name="그룹 392">
            <a:extLst>
              <a:ext uri="{FF2B5EF4-FFF2-40B4-BE49-F238E27FC236}">
                <a16:creationId xmlns:a16="http://schemas.microsoft.com/office/drawing/2014/main" id="{8C4F4693-0D50-4650-848D-C582A6CA0CAE}"/>
              </a:ext>
            </a:extLst>
          </p:cNvPr>
          <p:cNvGrpSpPr/>
          <p:nvPr/>
        </p:nvGrpSpPr>
        <p:grpSpPr>
          <a:xfrm>
            <a:off x="7986387" y="4016450"/>
            <a:ext cx="1153248" cy="412872"/>
            <a:chOff x="3405836" y="2474545"/>
            <a:chExt cx="1153248" cy="412872"/>
          </a:xfrm>
        </p:grpSpPr>
        <p:cxnSp>
          <p:nvCxnSpPr>
            <p:cNvPr id="394" name="연결선: 꺾임 393">
              <a:extLst>
                <a:ext uri="{FF2B5EF4-FFF2-40B4-BE49-F238E27FC236}">
                  <a16:creationId xmlns:a16="http://schemas.microsoft.com/office/drawing/2014/main" id="{05F5DAB5-A8C1-49D4-8D77-44A92C825248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5135"/>
              <a:ext cx="665819" cy="141885"/>
            </a:xfrm>
            <a:prstGeom prst="bentConnector3">
              <a:avLst>
                <a:gd name="adj1" fmla="val 101825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직선 연결선 394">
              <a:extLst>
                <a:ext uri="{FF2B5EF4-FFF2-40B4-BE49-F238E27FC236}">
                  <a16:creationId xmlns:a16="http://schemas.microsoft.com/office/drawing/2014/main" id="{805A6041-9AB0-41F9-A376-58138E5F571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4545"/>
              <a:ext cx="0" cy="142475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DEFDB5EB-DB9E-41F0-9863-E8B8E11102D7}"/>
                </a:ext>
              </a:extLst>
            </p:cNvPr>
            <p:cNvSpPr txBox="1"/>
            <p:nvPr/>
          </p:nvSpPr>
          <p:spPr>
            <a:xfrm>
              <a:off x="3405836" y="2625807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C91EE16E-A0B2-46B2-9C5C-77CA9C76AD2E}"/>
                </a:ext>
              </a:extLst>
            </p:cNvPr>
            <p:cNvSpPr txBox="1"/>
            <p:nvPr/>
          </p:nvSpPr>
          <p:spPr>
            <a:xfrm>
              <a:off x="4063435" y="2617181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98" name="그룹 397">
            <a:extLst>
              <a:ext uri="{FF2B5EF4-FFF2-40B4-BE49-F238E27FC236}">
                <a16:creationId xmlns:a16="http://schemas.microsoft.com/office/drawing/2014/main" id="{0B17D798-7FCE-48C8-B37A-A13F5C12A2CE}"/>
              </a:ext>
            </a:extLst>
          </p:cNvPr>
          <p:cNvGrpSpPr/>
          <p:nvPr/>
        </p:nvGrpSpPr>
        <p:grpSpPr>
          <a:xfrm>
            <a:off x="6562971" y="4811771"/>
            <a:ext cx="1153248" cy="412872"/>
            <a:chOff x="3405836" y="2474545"/>
            <a:chExt cx="1153248" cy="412872"/>
          </a:xfrm>
        </p:grpSpPr>
        <p:cxnSp>
          <p:nvCxnSpPr>
            <p:cNvPr id="399" name="연결선: 꺾임 398">
              <a:extLst>
                <a:ext uri="{FF2B5EF4-FFF2-40B4-BE49-F238E27FC236}">
                  <a16:creationId xmlns:a16="http://schemas.microsoft.com/office/drawing/2014/main" id="{1DFE961E-DD85-4EAB-8FBB-66500748A83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5135"/>
              <a:ext cx="665819" cy="141885"/>
            </a:xfrm>
            <a:prstGeom prst="bentConnector3">
              <a:avLst>
                <a:gd name="adj1" fmla="val 101825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직선 연결선 399">
              <a:extLst>
                <a:ext uri="{FF2B5EF4-FFF2-40B4-BE49-F238E27FC236}">
                  <a16:creationId xmlns:a16="http://schemas.microsoft.com/office/drawing/2014/main" id="{AFDDEF45-F455-4575-B824-3BC8C3C42A00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4545"/>
              <a:ext cx="0" cy="142475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DF67042E-6476-490F-9946-C7D70B58BB7A}"/>
                </a:ext>
              </a:extLst>
            </p:cNvPr>
            <p:cNvSpPr txBox="1"/>
            <p:nvPr/>
          </p:nvSpPr>
          <p:spPr>
            <a:xfrm>
              <a:off x="3405836" y="2625807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B71DCD54-8AF6-4819-94AF-54AC26C87B5C}"/>
                </a:ext>
              </a:extLst>
            </p:cNvPr>
            <p:cNvSpPr txBox="1"/>
            <p:nvPr/>
          </p:nvSpPr>
          <p:spPr>
            <a:xfrm>
              <a:off x="4063435" y="2617181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403" name="그룹 402">
            <a:extLst>
              <a:ext uri="{FF2B5EF4-FFF2-40B4-BE49-F238E27FC236}">
                <a16:creationId xmlns:a16="http://schemas.microsoft.com/office/drawing/2014/main" id="{6F4B3605-E33A-4F81-9AEF-724B151C7CDF}"/>
              </a:ext>
            </a:extLst>
          </p:cNvPr>
          <p:cNvGrpSpPr/>
          <p:nvPr/>
        </p:nvGrpSpPr>
        <p:grpSpPr>
          <a:xfrm>
            <a:off x="7986387" y="4811771"/>
            <a:ext cx="1153248" cy="412872"/>
            <a:chOff x="3405836" y="2474545"/>
            <a:chExt cx="1153248" cy="412872"/>
          </a:xfrm>
        </p:grpSpPr>
        <p:cxnSp>
          <p:nvCxnSpPr>
            <p:cNvPr id="404" name="연결선: 꺾임 403">
              <a:extLst>
                <a:ext uri="{FF2B5EF4-FFF2-40B4-BE49-F238E27FC236}">
                  <a16:creationId xmlns:a16="http://schemas.microsoft.com/office/drawing/2014/main" id="{D914352C-FAE4-4939-9823-D18AA5C0653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5135"/>
              <a:ext cx="665819" cy="141885"/>
            </a:xfrm>
            <a:prstGeom prst="bentConnector3">
              <a:avLst>
                <a:gd name="adj1" fmla="val 101825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직선 연결선 404">
              <a:extLst>
                <a:ext uri="{FF2B5EF4-FFF2-40B4-BE49-F238E27FC236}">
                  <a16:creationId xmlns:a16="http://schemas.microsoft.com/office/drawing/2014/main" id="{3BACCB95-3EE8-4E36-AD39-A7EA872C9A6A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4545"/>
              <a:ext cx="0" cy="142475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9E68A66A-8E3E-40A7-8035-21CD76E9C4CD}"/>
                </a:ext>
              </a:extLst>
            </p:cNvPr>
            <p:cNvSpPr txBox="1"/>
            <p:nvPr/>
          </p:nvSpPr>
          <p:spPr>
            <a:xfrm>
              <a:off x="3405836" y="2625807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AD8411C1-C63C-45F1-905E-6DCA1E871C75}"/>
                </a:ext>
              </a:extLst>
            </p:cNvPr>
            <p:cNvSpPr txBox="1"/>
            <p:nvPr/>
          </p:nvSpPr>
          <p:spPr>
            <a:xfrm>
              <a:off x="4063435" y="2617181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408" name="그룹 407">
            <a:extLst>
              <a:ext uri="{FF2B5EF4-FFF2-40B4-BE49-F238E27FC236}">
                <a16:creationId xmlns:a16="http://schemas.microsoft.com/office/drawing/2014/main" id="{484A2B76-4A06-4B64-B323-233F3DBD23AF}"/>
              </a:ext>
            </a:extLst>
          </p:cNvPr>
          <p:cNvGrpSpPr/>
          <p:nvPr/>
        </p:nvGrpSpPr>
        <p:grpSpPr>
          <a:xfrm>
            <a:off x="6562971" y="5674514"/>
            <a:ext cx="1153248" cy="412872"/>
            <a:chOff x="3405836" y="2474545"/>
            <a:chExt cx="1153248" cy="412872"/>
          </a:xfrm>
        </p:grpSpPr>
        <p:cxnSp>
          <p:nvCxnSpPr>
            <p:cNvPr id="409" name="연결선: 꺾임 408">
              <a:extLst>
                <a:ext uri="{FF2B5EF4-FFF2-40B4-BE49-F238E27FC236}">
                  <a16:creationId xmlns:a16="http://schemas.microsoft.com/office/drawing/2014/main" id="{A0FCF616-8CBF-4808-AE93-4ADAFB38F798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5135"/>
              <a:ext cx="665819" cy="141885"/>
            </a:xfrm>
            <a:prstGeom prst="bentConnector3">
              <a:avLst>
                <a:gd name="adj1" fmla="val 101825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직선 연결선 409">
              <a:extLst>
                <a:ext uri="{FF2B5EF4-FFF2-40B4-BE49-F238E27FC236}">
                  <a16:creationId xmlns:a16="http://schemas.microsoft.com/office/drawing/2014/main" id="{24C99BE2-C528-4EDD-941C-4CBCD2106871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4545"/>
              <a:ext cx="0" cy="142475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2B7D3E09-6127-40F6-9C9D-7AD0B399367F}"/>
                </a:ext>
              </a:extLst>
            </p:cNvPr>
            <p:cNvSpPr txBox="1"/>
            <p:nvPr/>
          </p:nvSpPr>
          <p:spPr>
            <a:xfrm>
              <a:off x="3405836" y="2625807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CAB7C81E-1B5F-4766-9C8E-206FD15576DE}"/>
                </a:ext>
              </a:extLst>
            </p:cNvPr>
            <p:cNvSpPr txBox="1"/>
            <p:nvPr/>
          </p:nvSpPr>
          <p:spPr>
            <a:xfrm>
              <a:off x="4063435" y="2617181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421" name="그룹 420">
            <a:extLst>
              <a:ext uri="{FF2B5EF4-FFF2-40B4-BE49-F238E27FC236}">
                <a16:creationId xmlns:a16="http://schemas.microsoft.com/office/drawing/2014/main" id="{72F34E9C-A98E-4422-8ADF-83915AFC485C}"/>
              </a:ext>
            </a:extLst>
          </p:cNvPr>
          <p:cNvGrpSpPr/>
          <p:nvPr/>
        </p:nvGrpSpPr>
        <p:grpSpPr>
          <a:xfrm>
            <a:off x="8086943" y="5664790"/>
            <a:ext cx="938324" cy="148375"/>
            <a:chOff x="7187840" y="2474545"/>
            <a:chExt cx="1329322" cy="142475"/>
          </a:xfrm>
        </p:grpSpPr>
        <p:cxnSp>
          <p:nvCxnSpPr>
            <p:cNvPr id="422" name="직선 연결선 421">
              <a:extLst>
                <a:ext uri="{FF2B5EF4-FFF2-40B4-BE49-F238E27FC236}">
                  <a16:creationId xmlns:a16="http://schemas.microsoft.com/office/drawing/2014/main" id="{213515FF-1307-429D-8F99-521A3CA12A74}"/>
                </a:ext>
              </a:extLst>
            </p:cNvPr>
            <p:cNvCxnSpPr>
              <a:cxnSpLocks/>
            </p:cNvCxnSpPr>
            <p:nvPr/>
          </p:nvCxnSpPr>
          <p:spPr>
            <a:xfrm>
              <a:off x="7187840" y="2474545"/>
              <a:ext cx="0" cy="142475"/>
            </a:xfrm>
            <a:prstGeom prst="line">
              <a:avLst/>
            </a:prstGeom>
            <a:ln w="19050">
              <a:solidFill>
                <a:srgbClr val="1431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3" name="그룹 422">
              <a:extLst>
                <a:ext uri="{FF2B5EF4-FFF2-40B4-BE49-F238E27FC236}">
                  <a16:creationId xmlns:a16="http://schemas.microsoft.com/office/drawing/2014/main" id="{8195DB7E-54DF-4967-9DF6-A62232BE0BB1}"/>
                </a:ext>
              </a:extLst>
            </p:cNvPr>
            <p:cNvGrpSpPr/>
            <p:nvPr/>
          </p:nvGrpSpPr>
          <p:grpSpPr>
            <a:xfrm>
              <a:off x="7187840" y="2474650"/>
              <a:ext cx="1329322" cy="142370"/>
              <a:chOff x="7187840" y="2474650"/>
              <a:chExt cx="1329322" cy="142370"/>
            </a:xfrm>
          </p:grpSpPr>
          <p:cxnSp>
            <p:nvCxnSpPr>
              <p:cNvPr id="424" name="연결선: 꺾임 423">
                <a:extLst>
                  <a:ext uri="{FF2B5EF4-FFF2-40B4-BE49-F238E27FC236}">
                    <a16:creationId xmlns:a16="http://schemas.microsoft.com/office/drawing/2014/main" id="{6D813332-051F-49F3-9F73-28A9BB44FE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7840" y="2475135"/>
                <a:ext cx="665819" cy="141885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rgbClr val="1431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연결선: 꺾임 424">
                <a:extLst>
                  <a:ext uri="{FF2B5EF4-FFF2-40B4-BE49-F238E27FC236}">
                    <a16:creationId xmlns:a16="http://schemas.microsoft.com/office/drawing/2014/main" id="{98C7569D-47A6-4A40-AA85-41C022A569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1343" y="2474650"/>
                <a:ext cx="665819" cy="141885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rgbClr val="1431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6" name="TextBox 425">
            <a:extLst>
              <a:ext uri="{FF2B5EF4-FFF2-40B4-BE49-F238E27FC236}">
                <a16:creationId xmlns:a16="http://schemas.microsoft.com/office/drawing/2014/main" id="{AF20970D-644D-480A-93D8-5F58248DEEB9}"/>
              </a:ext>
            </a:extLst>
          </p:cNvPr>
          <p:cNvSpPr txBox="1"/>
          <p:nvPr/>
        </p:nvSpPr>
        <p:spPr>
          <a:xfrm>
            <a:off x="8302598" y="5825776"/>
            <a:ext cx="49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32DB2301-3AD2-4E35-A7DF-4248689F36E2}"/>
              </a:ext>
            </a:extLst>
          </p:cNvPr>
          <p:cNvSpPr txBox="1"/>
          <p:nvPr/>
        </p:nvSpPr>
        <p:spPr>
          <a:xfrm>
            <a:off x="8769281" y="5825776"/>
            <a:ext cx="49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51F62936-E70D-4AA8-8FA3-DAB57B8FC715}"/>
              </a:ext>
            </a:extLst>
          </p:cNvPr>
          <p:cNvSpPr txBox="1"/>
          <p:nvPr/>
        </p:nvSpPr>
        <p:spPr>
          <a:xfrm>
            <a:off x="6938241" y="2617181"/>
            <a:ext cx="49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C8938A-DCFB-4EB1-AE23-EC0D27F1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358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02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개선기회 및 목표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069C248-388C-4DA5-9029-CCD6F68D4A39}"/>
              </a:ext>
            </a:extLst>
          </p:cNvPr>
          <p:cNvSpPr txBox="1"/>
          <p:nvPr/>
        </p:nvSpPr>
        <p:spPr>
          <a:xfrm>
            <a:off x="5278850" y="4248738"/>
            <a:ext cx="3115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KPI(Key Performance Indicator)</a:t>
            </a:r>
            <a:endParaRPr lang="ko-KR" altLang="en-US" sz="16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7184C2-C39C-4C82-A420-0C5CD8FD653B}"/>
              </a:ext>
            </a:extLst>
          </p:cNvPr>
          <p:cNvSpPr/>
          <p:nvPr/>
        </p:nvSpPr>
        <p:spPr>
          <a:xfrm>
            <a:off x="5296617" y="4214235"/>
            <a:ext cx="4214375" cy="2168101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algn="ctr"/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2" name="표 44">
            <a:extLst>
              <a:ext uri="{FF2B5EF4-FFF2-40B4-BE49-F238E27FC236}">
                <a16:creationId xmlns:a16="http://schemas.microsoft.com/office/drawing/2014/main" id="{2C7A67BA-BB94-4964-B79D-DA8F2009E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77373"/>
              </p:ext>
            </p:extLst>
          </p:nvPr>
        </p:nvGraphicFramePr>
        <p:xfrm>
          <a:off x="5377175" y="4612313"/>
          <a:ext cx="4055308" cy="1692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827">
                  <a:extLst>
                    <a:ext uri="{9D8B030D-6E8A-4147-A177-3AD203B41FA5}">
                      <a16:colId xmlns:a16="http://schemas.microsoft.com/office/drawing/2014/main" val="762737866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4169344784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2992402939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2475761977"/>
                    </a:ext>
                  </a:extLst>
                </a:gridCol>
              </a:tblGrid>
              <a:tr h="3385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성과지표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현수준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목표수준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007887"/>
                  </a:ext>
                </a:extLst>
              </a:tr>
              <a:tr h="338577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21’</a:t>
                      </a:r>
                      <a:endParaRPr lang="ko-KR" altLang="en-US"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22’</a:t>
                      </a:r>
                      <a:endParaRPr lang="ko-KR" altLang="en-US"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35391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635861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실패비용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12597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예방비용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74840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8BF55F2F-BF7F-40A9-8C62-F137A4605085}"/>
              </a:ext>
            </a:extLst>
          </p:cNvPr>
          <p:cNvSpPr txBox="1"/>
          <p:nvPr/>
        </p:nvSpPr>
        <p:spPr>
          <a:xfrm>
            <a:off x="5995357" y="6373452"/>
            <a:ext cx="36137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1%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당 발생하는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억의 품질비용 기준이며 생산량에 따른 편차 있음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018B69D-39F9-4288-A1C5-FAA10B2E7701}"/>
              </a:ext>
            </a:extLst>
          </p:cNvPr>
          <p:cNvSpPr/>
          <p:nvPr/>
        </p:nvSpPr>
        <p:spPr>
          <a:xfrm>
            <a:off x="5906443" y="1309541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067C5A7-40D2-4080-9179-3E6CB35993CE}"/>
              </a:ext>
            </a:extLst>
          </p:cNvPr>
          <p:cNvSpPr/>
          <p:nvPr/>
        </p:nvSpPr>
        <p:spPr>
          <a:xfrm>
            <a:off x="5356498" y="1283662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136C4F01-8D07-45F1-A03E-BCB211CEA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75" b="92125" l="8000" r="92625">
                        <a14:foregroundMark x1="58625" y1="6875" x2="69375" y2="7250"/>
                        <a14:foregroundMark x1="92625" y1="29125" x2="90625" y2="42500"/>
                        <a14:foregroundMark x1="8000" y1="84000" x2="8750" y2="84625"/>
                        <a14:foregroundMark x1="14875" y1="92125" x2="14875" y2="92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06" y="1363259"/>
            <a:ext cx="428355" cy="42835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C91833B-DFC5-42B9-82B5-7594514B18BD}"/>
              </a:ext>
            </a:extLst>
          </p:cNvPr>
          <p:cNvSpPr txBox="1"/>
          <p:nvPr/>
        </p:nvSpPr>
        <p:spPr>
          <a:xfrm>
            <a:off x="5906444" y="1324364"/>
            <a:ext cx="35586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분석을 통한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잠재원인 도출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D0935F8-B6F4-4E30-B5A0-F5C43F6957D2}"/>
              </a:ext>
            </a:extLst>
          </p:cNvPr>
          <p:cNvSpPr txBox="1"/>
          <p:nvPr/>
        </p:nvSpPr>
        <p:spPr>
          <a:xfrm>
            <a:off x="5666572" y="1827339"/>
            <a:ext cx="3382657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제품의 품질 특성 및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조업실적 등에 대한 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Big Data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분석 수행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1D4A101-86EA-42A1-8A39-2528EFA111DF}"/>
              </a:ext>
            </a:extLst>
          </p:cNvPr>
          <p:cNvGrpSpPr/>
          <p:nvPr/>
        </p:nvGrpSpPr>
        <p:grpSpPr>
          <a:xfrm>
            <a:off x="5376523" y="1173646"/>
            <a:ext cx="4108590" cy="51588"/>
            <a:chOff x="508958" y="4364966"/>
            <a:chExt cx="2812212" cy="69014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3AAD4499-F094-4B84-AAB4-03D7E623188A}"/>
                </a:ext>
              </a:extLst>
            </p:cNvPr>
            <p:cNvCxnSpPr/>
            <p:nvPr/>
          </p:nvCxnSpPr>
          <p:spPr>
            <a:xfrm>
              <a:off x="508958" y="4408100"/>
              <a:ext cx="2812212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98E1F3DC-0CBF-494F-B78C-E24125565328}"/>
                </a:ext>
              </a:extLst>
            </p:cNvPr>
            <p:cNvCxnSpPr/>
            <p:nvPr/>
          </p:nvCxnSpPr>
          <p:spPr>
            <a:xfrm>
              <a:off x="508958" y="4433980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600B784B-5FD8-4315-9405-2B39F61E6E49}"/>
                </a:ext>
              </a:extLst>
            </p:cNvPr>
            <p:cNvCxnSpPr/>
            <p:nvPr/>
          </p:nvCxnSpPr>
          <p:spPr>
            <a:xfrm>
              <a:off x="508958" y="4364966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0B7F1A5-65D5-4C00-96D0-DCD811E11F59}"/>
              </a:ext>
            </a:extLst>
          </p:cNvPr>
          <p:cNvSpPr/>
          <p:nvPr/>
        </p:nvSpPr>
        <p:spPr>
          <a:xfrm>
            <a:off x="5926468" y="2275542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C3DF9-7617-47DE-AE28-C2C27ECD22A7}"/>
              </a:ext>
            </a:extLst>
          </p:cNvPr>
          <p:cNvSpPr/>
          <p:nvPr/>
        </p:nvSpPr>
        <p:spPr>
          <a:xfrm>
            <a:off x="5376523" y="2249663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9C86123-D993-434F-8B7C-64754FF108FD}"/>
              </a:ext>
            </a:extLst>
          </p:cNvPr>
          <p:cNvSpPr txBox="1"/>
          <p:nvPr/>
        </p:nvSpPr>
        <p:spPr>
          <a:xfrm>
            <a:off x="5926469" y="2298992"/>
            <a:ext cx="35586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발생 원인에 대한 개선안 수립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0DA14FA-01CC-4416-BB6D-8ED6C216E974}"/>
              </a:ext>
            </a:extLst>
          </p:cNvPr>
          <p:cNvSpPr txBox="1"/>
          <p:nvPr/>
        </p:nvSpPr>
        <p:spPr>
          <a:xfrm>
            <a:off x="6339821" y="2793340"/>
            <a:ext cx="2076210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근본적 조치 및 개선안 도출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유지관리 계획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3ACA9DF-956B-40D9-991A-0780D72D976C}"/>
              </a:ext>
            </a:extLst>
          </p:cNvPr>
          <p:cNvGrpSpPr/>
          <p:nvPr/>
        </p:nvGrpSpPr>
        <p:grpSpPr>
          <a:xfrm>
            <a:off x="5376523" y="4015009"/>
            <a:ext cx="4108590" cy="51588"/>
            <a:chOff x="508958" y="4364966"/>
            <a:chExt cx="2812212" cy="69014"/>
          </a:xfrm>
        </p:grpSpPr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AA593B72-A087-495D-821F-918DE4E246E6}"/>
                </a:ext>
              </a:extLst>
            </p:cNvPr>
            <p:cNvCxnSpPr/>
            <p:nvPr/>
          </p:nvCxnSpPr>
          <p:spPr>
            <a:xfrm>
              <a:off x="508958" y="4408100"/>
              <a:ext cx="2812212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BD62B237-47B4-42B5-A033-3F134238FAB7}"/>
                </a:ext>
              </a:extLst>
            </p:cNvPr>
            <p:cNvCxnSpPr/>
            <p:nvPr/>
          </p:nvCxnSpPr>
          <p:spPr>
            <a:xfrm>
              <a:off x="508958" y="4433980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474CB1CA-B1AE-4D1F-857E-B9CB32553053}"/>
                </a:ext>
              </a:extLst>
            </p:cNvPr>
            <p:cNvCxnSpPr/>
            <p:nvPr/>
          </p:nvCxnSpPr>
          <p:spPr>
            <a:xfrm>
              <a:off x="508958" y="4364966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662A5FB-B80A-4278-8305-570F1692D80F}"/>
              </a:ext>
            </a:extLst>
          </p:cNvPr>
          <p:cNvSpPr/>
          <p:nvPr/>
        </p:nvSpPr>
        <p:spPr>
          <a:xfrm>
            <a:off x="5923640" y="3183300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B633137-2E9B-4D88-97E3-810A7F90CCD4}"/>
              </a:ext>
            </a:extLst>
          </p:cNvPr>
          <p:cNvSpPr/>
          <p:nvPr/>
        </p:nvSpPr>
        <p:spPr>
          <a:xfrm>
            <a:off x="5373695" y="3157421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1763479-43E2-4FB4-8178-223211819A47}"/>
              </a:ext>
            </a:extLst>
          </p:cNvPr>
          <p:cNvSpPr txBox="1"/>
          <p:nvPr/>
        </p:nvSpPr>
        <p:spPr>
          <a:xfrm>
            <a:off x="5923641" y="3206750"/>
            <a:ext cx="35586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통계적품질관리 기반 사후관리 수행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6D14182-08E3-4330-A431-88E849576F50}"/>
              </a:ext>
            </a:extLst>
          </p:cNvPr>
          <p:cNvSpPr txBox="1"/>
          <p:nvPr/>
        </p:nvSpPr>
        <p:spPr>
          <a:xfrm>
            <a:off x="6159060" y="3683846"/>
            <a:ext cx="2432076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 후 성과 및 성능 유지 최상의 작업방법 문서화 </a:t>
            </a: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09F0E2AE-4670-4800-8EE7-C170CB2C9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36" b="94141" l="10000" r="90000">
                        <a14:foregroundMark x1="52747" y1="13086" x2="62637" y2="7031"/>
                        <a14:foregroundMark x1="62637" y1="7031" x2="66813" y2="23828"/>
                        <a14:foregroundMark x1="66813" y1="23828" x2="58681" y2="34180"/>
                        <a14:foregroundMark x1="58681" y1="34180" x2="51319" y2="21094"/>
                        <a14:foregroundMark x1="51319" y1="21094" x2="52747" y2="12695"/>
                        <a14:foregroundMark x1="68689" y1="60700" x2="70769" y2="64453"/>
                        <a14:foregroundMark x1="63516" y1="51367" x2="66694" y2="57101"/>
                        <a14:foregroundMark x1="71283" y1="52584" x2="71538" y2="46680"/>
                        <a14:foregroundMark x1="70769" y1="64453" x2="70959" y2="60075"/>
                        <a14:foregroundMark x1="71538" y1="46680" x2="63516" y2="50977"/>
                        <a14:foregroundMark x1="39341" y1="92773" x2="42308" y2="94141"/>
                        <a14:backgroundMark x1="71319" y1="54492" x2="71319" y2="54492"/>
                        <a14:backgroundMark x1="67692" y1="52539" x2="67692" y2="54297"/>
                        <a14:backgroundMark x1="68901" y1="52539" x2="69780" y2="56445"/>
                        <a14:backgroundMark x1="67473" y1="58008" x2="71978" y2="54297"/>
                        <a14:backgroundMark x1="66374" y1="58008" x2="71758" y2="5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96" y="2315890"/>
            <a:ext cx="648624" cy="364940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DB6F038-140A-44BE-9BB7-1EFB7A0AA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50" b="96500" l="4096" r="95449">
                        <a14:foregroundMark x1="35950" y1="38000" x2="52673" y2="38000"/>
                        <a14:foregroundMark x1="52673" y1="38000" x2="66780" y2="37250"/>
                        <a14:foregroundMark x1="69283" y1="36250" x2="75427" y2="31500"/>
                        <a14:foregroundMark x1="51081" y1="6750" x2="25484" y2="2250"/>
                        <a14:foregroundMark x1="25484" y1="2250" x2="4096" y2="64250"/>
                        <a14:foregroundMark x1="71672" y1="96500" x2="79636" y2="96500"/>
                        <a14:foregroundMark x1="89078" y1="64750" x2="95449" y2="42000"/>
                        <a14:foregroundMark x1="95449" y1="42000" x2="89875" y2="2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549" y="3276408"/>
            <a:ext cx="509894" cy="323690"/>
          </a:xfrm>
          <a:prstGeom prst="rect">
            <a:avLst/>
          </a:prstGeom>
        </p:spPr>
      </p:pic>
      <p:sp>
        <p:nvSpPr>
          <p:cNvPr id="130" name="사각형: 잘린 한쪽 모서리 129">
            <a:extLst>
              <a:ext uri="{FF2B5EF4-FFF2-40B4-BE49-F238E27FC236}">
                <a16:creationId xmlns:a16="http://schemas.microsoft.com/office/drawing/2014/main" id="{08809479-2C11-466D-A0C8-645FA91EA651}"/>
              </a:ext>
            </a:extLst>
          </p:cNvPr>
          <p:cNvSpPr/>
          <p:nvPr/>
        </p:nvSpPr>
        <p:spPr>
          <a:xfrm rot="10800000" flipH="1">
            <a:off x="633011" y="1217148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직각 삼각형 130">
            <a:extLst>
              <a:ext uri="{FF2B5EF4-FFF2-40B4-BE49-F238E27FC236}">
                <a16:creationId xmlns:a16="http://schemas.microsoft.com/office/drawing/2014/main" id="{29E56E96-0D23-4CA8-A05C-8D134221FD65}"/>
              </a:ext>
            </a:extLst>
          </p:cNvPr>
          <p:cNvSpPr/>
          <p:nvPr/>
        </p:nvSpPr>
        <p:spPr>
          <a:xfrm rot="5400000">
            <a:off x="4443324" y="2550758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사각형: 잘린 한쪽 모서리 135">
            <a:extLst>
              <a:ext uri="{FF2B5EF4-FFF2-40B4-BE49-F238E27FC236}">
                <a16:creationId xmlns:a16="http://schemas.microsoft.com/office/drawing/2014/main" id="{EBB40D8C-758F-4777-ACAC-6E66B6D373D6}"/>
              </a:ext>
            </a:extLst>
          </p:cNvPr>
          <p:cNvSpPr/>
          <p:nvPr/>
        </p:nvSpPr>
        <p:spPr>
          <a:xfrm rot="10800000" flipH="1">
            <a:off x="621472" y="2993269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직각 삼각형 136">
            <a:extLst>
              <a:ext uri="{FF2B5EF4-FFF2-40B4-BE49-F238E27FC236}">
                <a16:creationId xmlns:a16="http://schemas.microsoft.com/office/drawing/2014/main" id="{11B866D1-BE23-4C4C-9181-A5BA5754E10D}"/>
              </a:ext>
            </a:extLst>
          </p:cNvPr>
          <p:cNvSpPr/>
          <p:nvPr/>
        </p:nvSpPr>
        <p:spPr>
          <a:xfrm rot="5400000">
            <a:off x="4423159" y="4335505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사각형: 잘린 한쪽 모서리 137">
            <a:extLst>
              <a:ext uri="{FF2B5EF4-FFF2-40B4-BE49-F238E27FC236}">
                <a16:creationId xmlns:a16="http://schemas.microsoft.com/office/drawing/2014/main" id="{03187E83-8EB2-4F1C-9A5F-4845863DC90D}"/>
              </a:ext>
            </a:extLst>
          </p:cNvPr>
          <p:cNvSpPr/>
          <p:nvPr/>
        </p:nvSpPr>
        <p:spPr>
          <a:xfrm rot="10800000" flipH="1">
            <a:off x="609933" y="4784024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직각 삼각형 138">
            <a:extLst>
              <a:ext uri="{FF2B5EF4-FFF2-40B4-BE49-F238E27FC236}">
                <a16:creationId xmlns:a16="http://schemas.microsoft.com/office/drawing/2014/main" id="{CB008952-3283-4ED8-8D79-649752E65EE2}"/>
              </a:ext>
            </a:extLst>
          </p:cNvPr>
          <p:cNvSpPr/>
          <p:nvPr/>
        </p:nvSpPr>
        <p:spPr>
          <a:xfrm rot="5400000">
            <a:off x="4411620" y="6126260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9C39D8-E30A-4C92-8A3D-2BAE4BA2A669}"/>
              </a:ext>
            </a:extLst>
          </p:cNvPr>
          <p:cNvSpPr txBox="1"/>
          <p:nvPr/>
        </p:nvSpPr>
        <p:spPr>
          <a:xfrm>
            <a:off x="634194" y="1289332"/>
            <a:ext cx="2792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첫째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발생 영향의 분석과 개선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152FEA5-EF48-4703-B88D-14E7BDA8913E}"/>
              </a:ext>
            </a:extLst>
          </p:cNvPr>
          <p:cNvSpPr txBox="1"/>
          <p:nvPr/>
        </p:nvSpPr>
        <p:spPr>
          <a:xfrm>
            <a:off x="634194" y="3076353"/>
            <a:ext cx="3100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둘째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핵심근본원인자 및 최적 조건 도출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BAC84C7-36F4-4D05-981D-A46D1B298DF4}"/>
              </a:ext>
            </a:extLst>
          </p:cNvPr>
          <p:cNvSpPr txBox="1"/>
          <p:nvPr/>
        </p:nvSpPr>
        <p:spPr>
          <a:xfrm>
            <a:off x="625568" y="4870842"/>
            <a:ext cx="2638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셋째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최적 설비조합 및 작업 조건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02FB2A-B011-4B53-A581-6049373C8DE1}"/>
              </a:ext>
            </a:extLst>
          </p:cNvPr>
          <p:cNvSpPr txBox="1"/>
          <p:nvPr/>
        </p:nvSpPr>
        <p:spPr>
          <a:xfrm>
            <a:off x="752645" y="1769652"/>
            <a:ext cx="3769857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제조과정에서 발생하는 불량은 설비 기인성이 매우 높음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설비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작업시간의 차이에 의한 불량 발생 가능성 확인 및 개선 필요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D97396-F596-4831-B1BC-0500D201047C}"/>
              </a:ext>
            </a:extLst>
          </p:cNvPr>
          <p:cNvSpPr txBox="1"/>
          <p:nvPr/>
        </p:nvSpPr>
        <p:spPr>
          <a:xfrm>
            <a:off x="752645" y="3563556"/>
            <a:ext cx="3769857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불량은 공정의 설비 작업조건에 따라 많은 영향을 받음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다양한 모델 활용 및 기술적인 검토를 거쳐 불량영향인자 도출 및 종합적인 최적조건 도출 가능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9C0B0BE-C687-4ACD-89EB-C12431C282FD}"/>
              </a:ext>
            </a:extLst>
          </p:cNvPr>
          <p:cNvSpPr txBox="1"/>
          <p:nvPr/>
        </p:nvSpPr>
        <p:spPr>
          <a:xfrm>
            <a:off x="752645" y="5242058"/>
            <a:ext cx="3769857" cy="108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 진행 경로에 따른 불량률 발생 차이의 확인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최악 설비 경로 분석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 공정의 진행 설비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작업조건에 따른 후 공정의 불량률 예측과 최적 설비 조합 및 작업조건 제시 요망</a:t>
            </a: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7B5D890A-6A61-463A-9701-85775BD96183}"/>
              </a:ext>
            </a:extLst>
          </p:cNvPr>
          <p:cNvCxnSpPr>
            <a:cxnSpLocks/>
          </p:cNvCxnSpPr>
          <p:nvPr/>
        </p:nvCxnSpPr>
        <p:spPr>
          <a:xfrm>
            <a:off x="735393" y="1689442"/>
            <a:ext cx="2999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122A5091-16FE-4391-A9AC-E6295CFB3516}"/>
              </a:ext>
            </a:extLst>
          </p:cNvPr>
          <p:cNvCxnSpPr>
            <a:cxnSpLocks/>
          </p:cNvCxnSpPr>
          <p:nvPr/>
        </p:nvCxnSpPr>
        <p:spPr>
          <a:xfrm>
            <a:off x="735393" y="3476463"/>
            <a:ext cx="2999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DC613BC6-CAA1-4BE3-A370-113DD325CB41}"/>
              </a:ext>
            </a:extLst>
          </p:cNvPr>
          <p:cNvCxnSpPr>
            <a:cxnSpLocks/>
          </p:cNvCxnSpPr>
          <p:nvPr/>
        </p:nvCxnSpPr>
        <p:spPr>
          <a:xfrm>
            <a:off x="735393" y="5242075"/>
            <a:ext cx="2999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7E6198-22AA-4E5A-BE3C-1B99BFBC6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554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93AE02-0CC0-47FE-93DA-84CDD65FCDF2}"/>
              </a:ext>
            </a:extLst>
          </p:cNvPr>
          <p:cNvSpPr/>
          <p:nvPr/>
        </p:nvSpPr>
        <p:spPr>
          <a:xfrm>
            <a:off x="6613607" y="1887160"/>
            <a:ext cx="2193964" cy="4496387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02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데이터셋 소개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&amp;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분석계획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6F23D0ED-0BD7-484E-8FBF-3495F50F15CF}"/>
              </a:ext>
            </a:extLst>
          </p:cNvPr>
          <p:cNvSpPr/>
          <p:nvPr/>
        </p:nvSpPr>
        <p:spPr>
          <a:xfrm>
            <a:off x="781783" y="1234856"/>
            <a:ext cx="2853412" cy="335158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원천 데이터</a:t>
            </a:r>
          </a:p>
        </p:txBody>
      </p:sp>
      <p:sp>
        <p:nvSpPr>
          <p:cNvPr id="75" name="화살표: 갈매기형 수장 74">
            <a:extLst>
              <a:ext uri="{FF2B5EF4-FFF2-40B4-BE49-F238E27FC236}">
                <a16:creationId xmlns:a16="http://schemas.microsoft.com/office/drawing/2014/main" id="{AAFDD4F5-3AAE-4C9C-9DDB-21D28E16012F}"/>
              </a:ext>
            </a:extLst>
          </p:cNvPr>
          <p:cNvSpPr/>
          <p:nvPr/>
        </p:nvSpPr>
        <p:spPr>
          <a:xfrm>
            <a:off x="3527558" y="1234856"/>
            <a:ext cx="2853412" cy="335158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구축</a:t>
            </a:r>
          </a:p>
        </p:txBody>
      </p:sp>
      <p:sp>
        <p:nvSpPr>
          <p:cNvPr id="80" name="화살표: 갈매기형 수장 79">
            <a:extLst>
              <a:ext uri="{FF2B5EF4-FFF2-40B4-BE49-F238E27FC236}">
                <a16:creationId xmlns:a16="http://schemas.microsoft.com/office/drawing/2014/main" id="{BFBECA67-FE0D-4AC7-AC38-5AB45005B855}"/>
              </a:ext>
            </a:extLst>
          </p:cNvPr>
          <p:cNvSpPr/>
          <p:nvPr/>
        </p:nvSpPr>
        <p:spPr>
          <a:xfrm>
            <a:off x="6273333" y="1234856"/>
            <a:ext cx="2853412" cy="335158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및 활용 계획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504B49A-3C7A-46A9-BFA3-8C86AD09E8A9}"/>
              </a:ext>
            </a:extLst>
          </p:cNvPr>
          <p:cNvSpPr/>
          <p:nvPr/>
        </p:nvSpPr>
        <p:spPr>
          <a:xfrm>
            <a:off x="1302380" y="1953140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3E1260BC-2EA2-40B9-8EBB-82BCCA80D4A6}"/>
              </a:ext>
            </a:extLst>
          </p:cNvPr>
          <p:cNvSpPr/>
          <p:nvPr/>
        </p:nvSpPr>
        <p:spPr>
          <a:xfrm>
            <a:off x="1378512" y="2503868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조건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(ex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배기량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등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99FCBE-5488-44E4-8FDE-591453DFABE7}"/>
              </a:ext>
            </a:extLst>
          </p:cNvPr>
          <p:cNvSpPr txBox="1"/>
          <p:nvPr/>
        </p:nvSpPr>
        <p:spPr>
          <a:xfrm>
            <a:off x="1302378" y="2242430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MFG_PROCESS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4362432-6AFE-4B6F-8414-15862D971F71}"/>
              </a:ext>
            </a:extLst>
          </p:cNvPr>
          <p:cNvSpPr txBox="1"/>
          <p:nvPr/>
        </p:nvSpPr>
        <p:spPr>
          <a:xfrm>
            <a:off x="1302379" y="1976269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작업상태 정보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D8779AD-47BD-41E5-8192-9ACC7CA45F1F}"/>
              </a:ext>
            </a:extLst>
          </p:cNvPr>
          <p:cNvSpPr/>
          <p:nvPr/>
        </p:nvSpPr>
        <p:spPr>
          <a:xfrm>
            <a:off x="1302376" y="3512786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003F7F6-2986-437D-A0E1-AEB1FE65AA2C}"/>
              </a:ext>
            </a:extLst>
          </p:cNvPr>
          <p:cNvSpPr txBox="1"/>
          <p:nvPr/>
        </p:nvSpPr>
        <p:spPr>
          <a:xfrm>
            <a:off x="1302374" y="3802076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050D22B-16C5-4B87-BF67-8F9359976530}"/>
              </a:ext>
            </a:extLst>
          </p:cNvPr>
          <p:cNvSpPr txBox="1"/>
          <p:nvPr/>
        </p:nvSpPr>
        <p:spPr>
          <a:xfrm>
            <a:off x="1302375" y="3535915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진행 설비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9700A0-FB48-431E-A33E-E1238FBFC8CC}"/>
              </a:ext>
            </a:extLst>
          </p:cNvPr>
          <p:cNvSpPr/>
          <p:nvPr/>
        </p:nvSpPr>
        <p:spPr>
          <a:xfrm>
            <a:off x="1302376" y="5041391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0943C2A-0D3B-4BE2-AB92-FD79D019F2BA}"/>
              </a:ext>
            </a:extLst>
          </p:cNvPr>
          <p:cNvSpPr txBox="1"/>
          <p:nvPr/>
        </p:nvSpPr>
        <p:spPr>
          <a:xfrm>
            <a:off x="1302374" y="5330681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MFG_TAT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58E345-2129-44C9-980C-01BE2D37C779}"/>
              </a:ext>
            </a:extLst>
          </p:cNvPr>
          <p:cNvSpPr txBox="1"/>
          <p:nvPr/>
        </p:nvSpPr>
        <p:spPr>
          <a:xfrm>
            <a:off x="1302375" y="5064520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공정시간 정보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78659E71-BF14-4F52-982F-9E8E0087B9F7}"/>
              </a:ext>
            </a:extLst>
          </p:cNvPr>
          <p:cNvSpPr/>
          <p:nvPr/>
        </p:nvSpPr>
        <p:spPr>
          <a:xfrm>
            <a:off x="1378508" y="4063514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 공정이 이루어지는 설비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AAA12AB6-6C84-402E-9E7C-F530E279F79C}"/>
              </a:ext>
            </a:extLst>
          </p:cNvPr>
          <p:cNvSpPr/>
          <p:nvPr/>
        </p:nvSpPr>
        <p:spPr>
          <a:xfrm>
            <a:off x="1378508" y="5597672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공정별 소요시간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A3F8FD2-421E-4FCF-A7B8-C348F840FEED}"/>
              </a:ext>
            </a:extLst>
          </p:cNvPr>
          <p:cNvSpPr/>
          <p:nvPr/>
        </p:nvSpPr>
        <p:spPr>
          <a:xfrm rot="16200000">
            <a:off x="3467826" y="2155249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화살표: 아래쪽 101">
            <a:extLst>
              <a:ext uri="{FF2B5EF4-FFF2-40B4-BE49-F238E27FC236}">
                <a16:creationId xmlns:a16="http://schemas.microsoft.com/office/drawing/2014/main" id="{CC9FD5EC-9622-40EB-859D-4E64E97DB46C}"/>
              </a:ext>
            </a:extLst>
          </p:cNvPr>
          <p:cNvSpPr/>
          <p:nvPr/>
        </p:nvSpPr>
        <p:spPr>
          <a:xfrm rot="13771071">
            <a:off x="3483770" y="2793088"/>
            <a:ext cx="117555" cy="1359491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4A95C69-D8D5-4AFD-AF63-383A99E59E07}"/>
              </a:ext>
            </a:extLst>
          </p:cNvPr>
          <p:cNvSpPr/>
          <p:nvPr/>
        </p:nvSpPr>
        <p:spPr>
          <a:xfrm>
            <a:off x="4123286" y="1953140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1C82CB78-A2A7-421D-AE64-DA9DD05F991D}"/>
              </a:ext>
            </a:extLst>
          </p:cNvPr>
          <p:cNvSpPr/>
          <p:nvPr/>
        </p:nvSpPr>
        <p:spPr>
          <a:xfrm>
            <a:off x="4199418" y="2503868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제품별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공정이 이루어지는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작업조건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DDC0211-B3FC-4472-8680-7C39B4DE8EB4}"/>
              </a:ext>
            </a:extLst>
          </p:cNvPr>
          <p:cNvSpPr txBox="1"/>
          <p:nvPr/>
        </p:nvSpPr>
        <p:spPr>
          <a:xfrm>
            <a:off x="4123284" y="2242430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MFG_MACHINE_PROCESS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1C02157-7923-4AC2-81AF-6E61A4E608CB}"/>
              </a:ext>
            </a:extLst>
          </p:cNvPr>
          <p:cNvSpPr txBox="1"/>
          <p:nvPr/>
        </p:nvSpPr>
        <p:spPr>
          <a:xfrm>
            <a:off x="4123285" y="1976269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</a:t>
            </a:r>
            <a:r>
              <a:rPr lang="ko-KR" altLang="en-US" sz="12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설비별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작업조건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D47B0-BE9F-4544-B47D-9D2DA0713A99}"/>
              </a:ext>
            </a:extLst>
          </p:cNvPr>
          <p:cNvSpPr txBox="1"/>
          <p:nvPr/>
        </p:nvSpPr>
        <p:spPr>
          <a:xfrm>
            <a:off x="3226975" y="2442304"/>
            <a:ext cx="5629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조건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73AACC9-B11F-49F5-A8F9-86A194D253C4}"/>
              </a:ext>
            </a:extLst>
          </p:cNvPr>
          <p:cNvSpPr txBox="1"/>
          <p:nvPr/>
        </p:nvSpPr>
        <p:spPr>
          <a:xfrm rot="19199944">
            <a:off x="3198500" y="3197980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설비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98899CC-A090-4C5F-9609-F1D90A6583A7}"/>
              </a:ext>
            </a:extLst>
          </p:cNvPr>
          <p:cNvSpPr/>
          <p:nvPr/>
        </p:nvSpPr>
        <p:spPr>
          <a:xfrm>
            <a:off x="4123282" y="3512786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F6B1990C-3BD5-45D5-9616-4871ECDB7E47}"/>
              </a:ext>
            </a:extLst>
          </p:cNvPr>
          <p:cNvSpPr/>
          <p:nvPr/>
        </p:nvSpPr>
        <p:spPr>
          <a:xfrm>
            <a:off x="4199414" y="4063514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제품별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 소요시간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1424EB9-BF29-4E8E-9BF2-9A1E4D36A046}"/>
              </a:ext>
            </a:extLst>
          </p:cNvPr>
          <p:cNvSpPr txBox="1"/>
          <p:nvPr/>
        </p:nvSpPr>
        <p:spPr>
          <a:xfrm>
            <a:off x="4123280" y="3802076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MFG_MACHINE_TAT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CA60F10-2741-45B6-A8D9-DAE7CB7CEF7E}"/>
              </a:ext>
            </a:extLst>
          </p:cNvPr>
          <p:cNvSpPr txBox="1"/>
          <p:nvPr/>
        </p:nvSpPr>
        <p:spPr>
          <a:xfrm>
            <a:off x="4123281" y="3535915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설비별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공정시간</a:t>
            </a:r>
          </a:p>
        </p:txBody>
      </p:sp>
      <p:sp>
        <p:nvSpPr>
          <p:cNvPr id="112" name="화살표: 아래쪽 111">
            <a:extLst>
              <a:ext uri="{FF2B5EF4-FFF2-40B4-BE49-F238E27FC236}">
                <a16:creationId xmlns:a16="http://schemas.microsoft.com/office/drawing/2014/main" id="{26A7B041-E328-405F-82BB-9E7BE963AED8}"/>
              </a:ext>
            </a:extLst>
          </p:cNvPr>
          <p:cNvSpPr/>
          <p:nvPr/>
        </p:nvSpPr>
        <p:spPr>
          <a:xfrm rot="16200000">
            <a:off x="3493387" y="3767798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화살표: 아래쪽 112">
            <a:extLst>
              <a:ext uri="{FF2B5EF4-FFF2-40B4-BE49-F238E27FC236}">
                <a16:creationId xmlns:a16="http://schemas.microsoft.com/office/drawing/2014/main" id="{A8C140A8-D131-456F-98D7-019C1F4EFA53}"/>
              </a:ext>
            </a:extLst>
          </p:cNvPr>
          <p:cNvSpPr/>
          <p:nvPr/>
        </p:nvSpPr>
        <p:spPr>
          <a:xfrm rot="13771071">
            <a:off x="3509331" y="4405637"/>
            <a:ext cx="117555" cy="1359491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48B78C-CB0A-4B12-A2DE-E82E411DEA27}"/>
              </a:ext>
            </a:extLst>
          </p:cNvPr>
          <p:cNvSpPr txBox="1"/>
          <p:nvPr/>
        </p:nvSpPr>
        <p:spPr>
          <a:xfrm>
            <a:off x="3252536" y="4054853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설비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EB4C5BF-BCFA-461A-AF09-6CCD6099792B}"/>
              </a:ext>
            </a:extLst>
          </p:cNvPr>
          <p:cNvSpPr txBox="1"/>
          <p:nvPr/>
        </p:nvSpPr>
        <p:spPr>
          <a:xfrm rot="19199944">
            <a:off x="3133493" y="4810529"/>
            <a:ext cx="8322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소요시간</a:t>
            </a:r>
          </a:p>
        </p:txBody>
      </p:sp>
      <p:sp>
        <p:nvSpPr>
          <p:cNvPr id="116" name="화살표: 아래쪽 115">
            <a:extLst>
              <a:ext uri="{FF2B5EF4-FFF2-40B4-BE49-F238E27FC236}">
                <a16:creationId xmlns:a16="http://schemas.microsoft.com/office/drawing/2014/main" id="{CB5FF1CD-0A1A-427A-AB88-8D6191EEAAF0}"/>
              </a:ext>
            </a:extLst>
          </p:cNvPr>
          <p:cNvSpPr/>
          <p:nvPr/>
        </p:nvSpPr>
        <p:spPr>
          <a:xfrm rot="16200000">
            <a:off x="3493387" y="5331993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3727FD6-BA82-45A1-BA1B-701E9A313867}"/>
              </a:ext>
            </a:extLst>
          </p:cNvPr>
          <p:cNvSpPr txBox="1"/>
          <p:nvPr/>
        </p:nvSpPr>
        <p:spPr>
          <a:xfrm>
            <a:off x="3147435" y="5619290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</a:t>
            </a:r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결합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5F0800E-5C8D-4C0A-8869-55F00FA21D1E}"/>
              </a:ext>
            </a:extLst>
          </p:cNvPr>
          <p:cNvSpPr/>
          <p:nvPr/>
        </p:nvSpPr>
        <p:spPr>
          <a:xfrm>
            <a:off x="4123284" y="5043461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DF311DC5-A5DA-48CC-8524-AD106F7F865F}"/>
              </a:ext>
            </a:extLst>
          </p:cNvPr>
          <p:cNvSpPr/>
          <p:nvPr/>
        </p:nvSpPr>
        <p:spPr>
          <a:xfrm>
            <a:off x="4199416" y="5594189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단위의 불량률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월별 불량률 추이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D78AF7B-CA54-4604-8F79-1BCB5D2261C6}"/>
              </a:ext>
            </a:extLst>
          </p:cNvPr>
          <p:cNvSpPr txBox="1"/>
          <p:nvPr/>
        </p:nvSpPr>
        <p:spPr>
          <a:xfrm>
            <a:off x="4123282" y="5332751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MFG_TAT_LOT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A95390A-AC48-4D74-9559-50D1B64646D6}"/>
              </a:ext>
            </a:extLst>
          </p:cNvPr>
          <p:cNvSpPr txBox="1"/>
          <p:nvPr/>
        </p:nvSpPr>
        <p:spPr>
          <a:xfrm>
            <a:off x="4123283" y="5066590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 불량률</a:t>
            </a:r>
          </a:p>
        </p:txBody>
      </p:sp>
      <p:sp>
        <p:nvSpPr>
          <p:cNvPr id="134" name="화살표: 아래쪽 133">
            <a:extLst>
              <a:ext uri="{FF2B5EF4-FFF2-40B4-BE49-F238E27FC236}">
                <a16:creationId xmlns:a16="http://schemas.microsoft.com/office/drawing/2014/main" id="{7E24BA85-61F3-47D9-A3ED-01382D00F09E}"/>
              </a:ext>
            </a:extLst>
          </p:cNvPr>
          <p:cNvSpPr/>
          <p:nvPr/>
        </p:nvSpPr>
        <p:spPr>
          <a:xfrm rot="16200000">
            <a:off x="6037222" y="3755881"/>
            <a:ext cx="499648" cy="505605"/>
          </a:xfrm>
          <a:prstGeom prst="downArrow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CD53994-42BF-4DC0-8ECF-8594FFF2DEF8}"/>
              </a:ext>
            </a:extLst>
          </p:cNvPr>
          <p:cNvSpPr/>
          <p:nvPr/>
        </p:nvSpPr>
        <p:spPr>
          <a:xfrm>
            <a:off x="6682122" y="1953140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EBC2AFA9-1DB8-4D37-84B2-46D85468ACF2}"/>
              </a:ext>
            </a:extLst>
          </p:cNvPr>
          <p:cNvSpPr/>
          <p:nvPr/>
        </p:nvSpPr>
        <p:spPr>
          <a:xfrm>
            <a:off x="6818705" y="2253268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Lot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월 불량률 추세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확인을 통한 문제 상황 인식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7269B5-047A-4365-9ED1-B064473EE265}"/>
              </a:ext>
            </a:extLst>
          </p:cNvPr>
          <p:cNvSpPr txBox="1"/>
          <p:nvPr/>
        </p:nvSpPr>
        <p:spPr>
          <a:xfrm>
            <a:off x="6682120" y="1976268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패턴 분석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6684463-6BA3-4985-B64B-61AA93CEE071}"/>
              </a:ext>
            </a:extLst>
          </p:cNvPr>
          <p:cNvSpPr/>
          <p:nvPr/>
        </p:nvSpPr>
        <p:spPr>
          <a:xfrm>
            <a:off x="6682122" y="2843293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6A8DF50A-5F99-4636-8099-C83FADBA1118}"/>
              </a:ext>
            </a:extLst>
          </p:cNvPr>
          <p:cNvSpPr/>
          <p:nvPr/>
        </p:nvSpPr>
        <p:spPr>
          <a:xfrm>
            <a:off x="6818705" y="3143421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작업시간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파라미터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58DC809-0176-4B50-92ED-C5898C1680A6}"/>
              </a:ext>
            </a:extLst>
          </p:cNvPr>
          <p:cNvSpPr txBox="1"/>
          <p:nvPr/>
        </p:nvSpPr>
        <p:spPr>
          <a:xfrm>
            <a:off x="6682120" y="2866421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유의차 분석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A058AFC-1F40-4C79-882E-648283F9EA1A}"/>
              </a:ext>
            </a:extLst>
          </p:cNvPr>
          <p:cNvSpPr/>
          <p:nvPr/>
        </p:nvSpPr>
        <p:spPr>
          <a:xfrm>
            <a:off x="6675557" y="4617807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03C8AF0F-5500-40F1-AC37-D5A6C6A8B5CE}"/>
              </a:ext>
            </a:extLst>
          </p:cNvPr>
          <p:cNvSpPr/>
          <p:nvPr/>
        </p:nvSpPr>
        <p:spPr>
          <a:xfrm>
            <a:off x="6812140" y="4917935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최저 불량률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최악 경로 탐색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BEC8B4A-0A6A-4855-B450-EC3992C48BF1}"/>
              </a:ext>
            </a:extLst>
          </p:cNvPr>
          <p:cNvSpPr txBox="1"/>
          <p:nvPr/>
        </p:nvSpPr>
        <p:spPr>
          <a:xfrm>
            <a:off x="6675555" y="4640935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경로 탐색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9DDA44E-CD7B-4791-A83D-E3DF2EA2E01E}"/>
              </a:ext>
            </a:extLst>
          </p:cNvPr>
          <p:cNvSpPr/>
          <p:nvPr/>
        </p:nvSpPr>
        <p:spPr>
          <a:xfrm>
            <a:off x="6682122" y="5490878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E645E31-CA32-441F-A31B-9905ADCF3B8E}"/>
              </a:ext>
            </a:extLst>
          </p:cNvPr>
          <p:cNvSpPr/>
          <p:nvPr/>
        </p:nvSpPr>
        <p:spPr>
          <a:xfrm>
            <a:off x="6818705" y="5791006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파라미터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특성별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구분 및 분석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553F790-DA9D-4376-916A-84B40EE6CF39}"/>
              </a:ext>
            </a:extLst>
          </p:cNvPr>
          <p:cNvSpPr txBox="1"/>
          <p:nvPr/>
        </p:nvSpPr>
        <p:spPr>
          <a:xfrm>
            <a:off x="6682120" y="5514006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분석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94ECBC8-6F64-4549-9B0F-CEC9EB86D541}"/>
              </a:ext>
            </a:extLst>
          </p:cNvPr>
          <p:cNvSpPr/>
          <p:nvPr/>
        </p:nvSpPr>
        <p:spPr>
          <a:xfrm>
            <a:off x="6675557" y="3732781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957A65F6-25D3-4275-ADC5-5FE695694FE8}"/>
              </a:ext>
            </a:extLst>
          </p:cNvPr>
          <p:cNvSpPr/>
          <p:nvPr/>
        </p:nvSpPr>
        <p:spPr>
          <a:xfrm>
            <a:off x="6812140" y="4032909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 주요 영향 인자 선정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28D28B8-E8D5-43DC-81AC-3993F10EB674}"/>
              </a:ext>
            </a:extLst>
          </p:cNvPr>
          <p:cNvSpPr txBox="1"/>
          <p:nvPr/>
        </p:nvSpPr>
        <p:spPr>
          <a:xfrm>
            <a:off x="6675555" y="3755909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 선정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C1D8A9-92CD-474E-A56C-88A8F9CD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29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3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 불량 패턴 분석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65377A0-B22A-4258-8489-1E9FF7C728D1}"/>
              </a:ext>
            </a:extLst>
          </p:cNvPr>
          <p:cNvSpPr/>
          <p:nvPr/>
        </p:nvSpPr>
        <p:spPr>
          <a:xfrm>
            <a:off x="674270" y="1243534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5" name="제목 1">
            <a:extLst>
              <a:ext uri="{FF2B5EF4-FFF2-40B4-BE49-F238E27FC236}">
                <a16:creationId xmlns:a16="http://schemas.microsoft.com/office/drawing/2014/main" id="{7C9277B4-AA5D-4A7C-AE38-8605C7DE0159}"/>
              </a:ext>
            </a:extLst>
          </p:cNvPr>
          <p:cNvSpPr>
            <a:spLocks noGrp="1"/>
          </p:cNvSpPr>
          <p:nvPr/>
        </p:nvSpPr>
        <p:spPr>
          <a:xfrm>
            <a:off x="2742770" y="1243534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&lt;LOT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불량률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A2A0CCFC-6B5F-4D43-AFB1-9E28DEFC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84" y="2904475"/>
            <a:ext cx="5944560" cy="2967273"/>
          </a:xfrm>
          <a:prstGeom prst="rect">
            <a:avLst/>
          </a:prstGeom>
        </p:spPr>
      </p:pic>
      <p:sp>
        <p:nvSpPr>
          <p:cNvPr id="87" name="제목 1">
            <a:extLst>
              <a:ext uri="{FF2B5EF4-FFF2-40B4-BE49-F238E27FC236}">
                <a16:creationId xmlns:a16="http://schemas.microsoft.com/office/drawing/2014/main" id="{22535FBC-B53F-4763-BBCD-6A340E17CB12}"/>
              </a:ext>
            </a:extLst>
          </p:cNvPr>
          <p:cNvSpPr>
            <a:spLocks noGrp="1"/>
          </p:cNvSpPr>
          <p:nvPr/>
        </p:nvSpPr>
        <p:spPr>
          <a:xfrm>
            <a:off x="674270" y="1613181"/>
            <a:ext cx="7866785" cy="146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평균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10.68 % (red line)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180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이후부터 불량률이 증가한 추세를 보임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/>
            <a:endParaRPr lang="ko-KR" altLang="en-US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8B970B-7C97-4ABB-99A2-7C95F9F5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865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146B2A-4544-4BF9-AA04-5642C49C92CE}"/>
              </a:ext>
            </a:extLst>
          </p:cNvPr>
          <p:cNvSpPr/>
          <p:nvPr/>
        </p:nvSpPr>
        <p:spPr>
          <a:xfrm>
            <a:off x="389789" y="1600212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설비와 작업 시간의 차이에 의한 불량 발생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2E3E4F-E52F-4D87-84D4-1E7728E0229C}"/>
              </a:ext>
            </a:extLst>
          </p:cNvPr>
          <p:cNvSpPr/>
          <p:nvPr/>
        </p:nvSpPr>
        <p:spPr>
          <a:xfrm>
            <a:off x="5080641" y="1629629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794EF7-BE01-4116-91E8-8A01FDCDAE80}"/>
              </a:ext>
            </a:extLst>
          </p:cNvPr>
          <p:cNvSpPr/>
          <p:nvPr/>
        </p:nvSpPr>
        <p:spPr>
          <a:xfrm rot="10800000" flipH="1">
            <a:off x="5144167" y="4180239"/>
            <a:ext cx="4309535" cy="22472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D0AB8C-814A-4A23-B2E2-13681EAAB4B2}"/>
              </a:ext>
            </a:extLst>
          </p:cNvPr>
          <p:cNvSpPr/>
          <p:nvPr/>
        </p:nvSpPr>
        <p:spPr>
          <a:xfrm rot="10800000" flipH="1">
            <a:off x="5145542" y="1670287"/>
            <a:ext cx="4309534" cy="2420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42A574-E0D8-4A62-9D2C-15C79820C619}"/>
              </a:ext>
            </a:extLst>
          </p:cNvPr>
          <p:cNvSpPr/>
          <p:nvPr/>
        </p:nvSpPr>
        <p:spPr>
          <a:xfrm rot="10800000" flipH="1">
            <a:off x="459312" y="4180239"/>
            <a:ext cx="4309535" cy="22472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516363-E863-44E3-B471-682668D82425}"/>
              </a:ext>
            </a:extLst>
          </p:cNvPr>
          <p:cNvSpPr/>
          <p:nvPr/>
        </p:nvSpPr>
        <p:spPr>
          <a:xfrm rot="10800000" flipH="1">
            <a:off x="464070" y="1670287"/>
            <a:ext cx="4309534" cy="2420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82CA5AC-64E7-428F-B999-6A0FE06F6F77}"/>
              </a:ext>
            </a:extLst>
          </p:cNvPr>
          <p:cNvSpPr/>
          <p:nvPr/>
        </p:nvSpPr>
        <p:spPr>
          <a:xfrm>
            <a:off x="391761" y="1205929"/>
            <a:ext cx="3627346" cy="39173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설비 차이에 의한 불량 발생 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1A13A7-831F-4DCC-8C26-931097B2F285}"/>
              </a:ext>
            </a:extLst>
          </p:cNvPr>
          <p:cNvSpPr txBox="1"/>
          <p:nvPr/>
        </p:nvSpPr>
        <p:spPr>
          <a:xfrm>
            <a:off x="383360" y="1699802"/>
            <a:ext cx="5018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카이제곱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검정을 통한 설비와 불량 간의 유의차 분석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317E5F2-0DB4-4E11-B080-ABE6395B8863}"/>
              </a:ext>
            </a:extLst>
          </p:cNvPr>
          <p:cNvSpPr>
            <a:spLocks noGrp="1"/>
          </p:cNvSpPr>
          <p:nvPr/>
        </p:nvSpPr>
        <p:spPr>
          <a:xfrm>
            <a:off x="527105" y="4476795"/>
            <a:ext cx="4309536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DE0CFC-284B-4B4C-A51B-20F204C741BB}"/>
              </a:ext>
            </a:extLst>
          </p:cNvPr>
          <p:cNvSpPr txBox="1"/>
          <p:nvPr/>
        </p:nvSpPr>
        <p:spPr>
          <a:xfrm>
            <a:off x="5158597" y="1699802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로지스틱 회귀분석을 통한 주요 설비 탐색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CD70BB-7DD5-440A-8966-8C4EE498F2C5}"/>
              </a:ext>
            </a:extLst>
          </p:cNvPr>
          <p:cNvSpPr txBox="1"/>
          <p:nvPr/>
        </p:nvSpPr>
        <p:spPr>
          <a:xfrm>
            <a:off x="5164298" y="4206118"/>
            <a:ext cx="4357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의사결정나무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랜덤 포레스트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그래디언트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부스팅을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통한 주요 설비 탐색</a:t>
            </a:r>
          </a:p>
        </p:txBody>
      </p:sp>
      <p:graphicFrame>
        <p:nvGraphicFramePr>
          <p:cNvPr id="32" name="표 7">
            <a:extLst>
              <a:ext uri="{FF2B5EF4-FFF2-40B4-BE49-F238E27FC236}">
                <a16:creationId xmlns:a16="http://schemas.microsoft.com/office/drawing/2014/main" id="{668671F2-DE10-4F18-9949-27510DC66B3A}"/>
              </a:ext>
            </a:extLst>
          </p:cNvPr>
          <p:cNvGraphicFramePr>
            <a:graphicFrameLocks noGrp="1"/>
          </p:cNvGraphicFramePr>
          <p:nvPr/>
        </p:nvGraphicFramePr>
        <p:xfrm>
          <a:off x="602802" y="2359221"/>
          <a:ext cx="2216990" cy="157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495">
                  <a:extLst>
                    <a:ext uri="{9D8B030D-6E8A-4147-A177-3AD203B41FA5}">
                      <a16:colId xmlns:a16="http://schemas.microsoft.com/office/drawing/2014/main" val="1219523437"/>
                    </a:ext>
                  </a:extLst>
                </a:gridCol>
                <a:gridCol w="1108495">
                  <a:extLst>
                    <a:ext uri="{9D8B030D-6E8A-4147-A177-3AD203B41FA5}">
                      <a16:colId xmlns:a16="http://schemas.microsoft.com/office/drawing/2014/main" val="1859486436"/>
                    </a:ext>
                  </a:extLst>
                </a:gridCol>
              </a:tblGrid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설비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P-value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228104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 RTD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0.03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998640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BUS </a:t>
                      </a:r>
                      <a:r>
                        <a:rPr lang="ko-KR" altLang="en-US" sz="1100" dirty="0"/>
                        <a:t>현상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0.06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902571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952402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G </a:t>
                      </a:r>
                      <a:r>
                        <a:rPr lang="ko-KR" altLang="en-US" sz="1100" dirty="0"/>
                        <a:t>건조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0.07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123469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0.07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407424"/>
                  </a:ext>
                </a:extLst>
              </a:tr>
            </a:tbl>
          </a:graphicData>
        </a:graphic>
      </p:graphicFrame>
      <p:sp>
        <p:nvSpPr>
          <p:cNvPr id="33" name="제목 1">
            <a:extLst>
              <a:ext uri="{FF2B5EF4-FFF2-40B4-BE49-F238E27FC236}">
                <a16:creationId xmlns:a16="http://schemas.microsoft.com/office/drawing/2014/main" id="{55F2318F-F0F0-4712-B4FF-063FF3D397CA}"/>
              </a:ext>
            </a:extLst>
          </p:cNvPr>
          <p:cNvSpPr>
            <a:spLocks noGrp="1"/>
          </p:cNvSpPr>
          <p:nvPr/>
        </p:nvSpPr>
        <p:spPr>
          <a:xfrm>
            <a:off x="2824595" y="2191893"/>
            <a:ext cx="2092243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유의수준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0.1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기준으로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설비와 불량 간의 연관성 있는 공정 도출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54B24C-B3C5-464D-BBC4-63E15EA8EC21}"/>
              </a:ext>
            </a:extLst>
          </p:cNvPr>
          <p:cNvGrpSpPr/>
          <p:nvPr/>
        </p:nvGrpSpPr>
        <p:grpSpPr>
          <a:xfrm>
            <a:off x="5254598" y="2136976"/>
            <a:ext cx="2300095" cy="1773511"/>
            <a:chOff x="450687" y="4576171"/>
            <a:chExt cx="2300095" cy="1773511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5CD878C-4B69-4F9F-9EDC-A32005F08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922" t="1984" r="4203" b="5190"/>
            <a:stretch/>
          </p:blipFill>
          <p:spPr>
            <a:xfrm>
              <a:off x="497893" y="4576171"/>
              <a:ext cx="2252889" cy="1773511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46A4DFC-9B03-4532-8D4B-8D849C43C17D}"/>
                </a:ext>
              </a:extLst>
            </p:cNvPr>
            <p:cNvSpPr/>
            <p:nvPr/>
          </p:nvSpPr>
          <p:spPr>
            <a:xfrm>
              <a:off x="543465" y="5408762"/>
              <a:ext cx="1302590" cy="11861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0AF8DB1-BF51-4E11-A15A-E78E057305DC}"/>
                </a:ext>
              </a:extLst>
            </p:cNvPr>
            <p:cNvSpPr/>
            <p:nvPr/>
          </p:nvSpPr>
          <p:spPr>
            <a:xfrm>
              <a:off x="450687" y="5247790"/>
              <a:ext cx="1210588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7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MC_4DIELEC_1FIRE 3</a:t>
              </a:r>
              <a:r>
                <a:rPr lang="ko-KR" altLang="en-US" sz="7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  <a:endParaRPr lang="en-US" altLang="ko-KR" sz="7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39" name="제목 1">
            <a:extLst>
              <a:ext uri="{FF2B5EF4-FFF2-40B4-BE49-F238E27FC236}">
                <a16:creationId xmlns:a16="http://schemas.microsoft.com/office/drawing/2014/main" id="{F45E4682-C000-45EB-B80E-8C721B6957C8}"/>
              </a:ext>
            </a:extLst>
          </p:cNvPr>
          <p:cNvSpPr>
            <a:spLocks noGrp="1"/>
          </p:cNvSpPr>
          <p:nvPr/>
        </p:nvSpPr>
        <p:spPr>
          <a:xfrm>
            <a:off x="7557805" y="1906116"/>
            <a:ext cx="2092243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 영향력이 가장 큼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호기일 때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 발생이 가장 낮음을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확인함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 </a:t>
            </a:r>
          </a:p>
        </p:txBody>
      </p:sp>
      <p:graphicFrame>
        <p:nvGraphicFramePr>
          <p:cNvPr id="40" name="표 7">
            <a:extLst>
              <a:ext uri="{FF2B5EF4-FFF2-40B4-BE49-F238E27FC236}">
                <a16:creationId xmlns:a16="http://schemas.microsoft.com/office/drawing/2014/main" id="{E986CBE0-0355-475B-9BA5-97A0B9C46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741885"/>
              </p:ext>
            </p:extLst>
          </p:nvPr>
        </p:nvGraphicFramePr>
        <p:xfrm>
          <a:off x="5291534" y="5160507"/>
          <a:ext cx="3975129" cy="123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043">
                  <a:extLst>
                    <a:ext uri="{9D8B030D-6E8A-4147-A177-3AD203B41FA5}">
                      <a16:colId xmlns:a16="http://schemas.microsoft.com/office/drawing/2014/main" val="879808542"/>
                    </a:ext>
                  </a:extLst>
                </a:gridCol>
                <a:gridCol w="1325043">
                  <a:extLst>
                    <a:ext uri="{9D8B030D-6E8A-4147-A177-3AD203B41FA5}">
                      <a16:colId xmlns:a16="http://schemas.microsoft.com/office/drawing/2014/main" val="1847072093"/>
                    </a:ext>
                  </a:extLst>
                </a:gridCol>
                <a:gridCol w="1325043">
                  <a:extLst>
                    <a:ext uri="{9D8B030D-6E8A-4147-A177-3AD203B41FA5}">
                      <a16:colId xmlns:a16="http://schemas.microsoft.com/office/drawing/2014/main" val="1517246309"/>
                    </a:ext>
                  </a:extLst>
                </a:gridCol>
              </a:tblGrid>
              <a:tr h="2246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GB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18657"/>
                  </a:ext>
                </a:extLst>
              </a:tr>
              <a:tr h="2728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소성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 </a:t>
                      </a:r>
                      <a:r>
                        <a:rPr lang="ko-KR" altLang="en-US" sz="1100" dirty="0" err="1"/>
                        <a:t>노광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647"/>
                  </a:ext>
                </a:extLst>
              </a:tr>
              <a:tr h="2728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BLACK </a:t>
                      </a:r>
                      <a:r>
                        <a:rPr lang="ko-KR" altLang="en-US" sz="1100" dirty="0"/>
                        <a:t>인쇄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231551"/>
                  </a:ext>
                </a:extLst>
              </a:tr>
              <a:tr h="3699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G dispenser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MGO 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769553"/>
                  </a:ext>
                </a:extLst>
              </a:tr>
            </a:tbl>
          </a:graphicData>
        </a:graphic>
      </p:graphicFrame>
      <p:sp>
        <p:nvSpPr>
          <p:cNvPr id="41" name="제목 1">
            <a:extLst>
              <a:ext uri="{FF2B5EF4-FFF2-40B4-BE49-F238E27FC236}">
                <a16:creationId xmlns:a16="http://schemas.microsoft.com/office/drawing/2014/main" id="{54B8018E-D831-420A-B0C1-5EE1AEF412C4}"/>
              </a:ext>
            </a:extLst>
          </p:cNvPr>
          <p:cNvSpPr>
            <a:spLocks noGrp="1"/>
          </p:cNvSpPr>
          <p:nvPr/>
        </p:nvSpPr>
        <p:spPr>
          <a:xfrm>
            <a:off x="5123663" y="4218051"/>
            <a:ext cx="4407355" cy="140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변수중요도 상위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개를 살펴본 결과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호기가 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주요 변수로 도출됨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CC46C9C-85CB-426E-B97A-83E74A07E1D6}"/>
              </a:ext>
            </a:extLst>
          </p:cNvPr>
          <p:cNvSpPr/>
          <p:nvPr/>
        </p:nvSpPr>
        <p:spPr>
          <a:xfrm rot="10800000" flipH="1">
            <a:off x="459312" y="4180239"/>
            <a:ext cx="4309535" cy="22472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855C02-C6D7-4CC0-9AB7-44618C53A7F1}"/>
              </a:ext>
            </a:extLst>
          </p:cNvPr>
          <p:cNvSpPr txBox="1"/>
          <p:nvPr/>
        </p:nvSpPr>
        <p:spPr>
          <a:xfrm>
            <a:off x="415989" y="4223370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</a:t>
            </a:r>
            <a:r>
              <a:rPr lang="en-US" altLang="ko-KR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 </a:t>
            </a:r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분산분석을 통한 주요 설비별 불량률 차이의 유의성 검정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BB9AE92D-C693-4860-80EF-AEF1F7B0D669}"/>
              </a:ext>
            </a:extLst>
          </p:cNvPr>
          <p:cNvSpPr>
            <a:spLocks noGrp="1"/>
          </p:cNvSpPr>
          <p:nvPr/>
        </p:nvSpPr>
        <p:spPr>
          <a:xfrm>
            <a:off x="527105" y="4476795"/>
            <a:ext cx="4309536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3F241822-90B1-4545-9196-A14EDFEACB5F}"/>
              </a:ext>
            </a:extLst>
          </p:cNvPr>
          <p:cNvSpPr>
            <a:spLocks noGrp="1"/>
          </p:cNvSpPr>
          <p:nvPr/>
        </p:nvSpPr>
        <p:spPr>
          <a:xfrm>
            <a:off x="2824596" y="4528779"/>
            <a:ext cx="1944252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분산분석으로 도출된 설비 차이에 의한 평균 불량률 차이 분석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 호기에 의한 불량률 차이 유의함 확인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해당 설비의 공정 세부 분석을 결정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46" name="표 7">
            <a:extLst>
              <a:ext uri="{FF2B5EF4-FFF2-40B4-BE49-F238E27FC236}">
                <a16:creationId xmlns:a16="http://schemas.microsoft.com/office/drawing/2014/main" id="{BE51069B-EAA1-4129-9FF0-7C0A55D6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733258"/>
              </p:ext>
            </p:extLst>
          </p:nvPr>
        </p:nvGraphicFramePr>
        <p:xfrm>
          <a:off x="602802" y="4595417"/>
          <a:ext cx="2216990" cy="157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495">
                  <a:extLst>
                    <a:ext uri="{9D8B030D-6E8A-4147-A177-3AD203B41FA5}">
                      <a16:colId xmlns:a16="http://schemas.microsoft.com/office/drawing/2014/main" val="1219523437"/>
                    </a:ext>
                  </a:extLst>
                </a:gridCol>
                <a:gridCol w="1108495">
                  <a:extLst>
                    <a:ext uri="{9D8B030D-6E8A-4147-A177-3AD203B41FA5}">
                      <a16:colId xmlns:a16="http://schemas.microsoft.com/office/drawing/2014/main" val="1859486436"/>
                    </a:ext>
                  </a:extLst>
                </a:gridCol>
              </a:tblGrid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설비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P-value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228104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 RTD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0.006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998640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BUS </a:t>
                      </a:r>
                      <a:r>
                        <a:rPr lang="ko-KR" altLang="en-US" sz="1100" dirty="0"/>
                        <a:t>현상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0.02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902571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0.001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952402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G </a:t>
                      </a:r>
                      <a:r>
                        <a:rPr lang="ko-KR" altLang="en-US" sz="1100" dirty="0"/>
                        <a:t>건조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0.05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123469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0.03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407424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E6016EDF-8F6F-48DE-8816-F517F399F98D}"/>
              </a:ext>
            </a:extLst>
          </p:cNvPr>
          <p:cNvSpPr/>
          <p:nvPr/>
        </p:nvSpPr>
        <p:spPr>
          <a:xfrm>
            <a:off x="464069" y="6188606"/>
            <a:ext cx="25923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&lt;</a:t>
            </a:r>
            <a:r>
              <a:rPr lang="ko-KR" altLang="en-US" sz="9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 차이에 의한 불량률 차이의 유의성 검정 결과</a:t>
            </a:r>
            <a:r>
              <a:rPr lang="en-US" altLang="ko-KR" sz="9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&gt;</a:t>
            </a:r>
            <a:endParaRPr lang="ko-KR" altLang="en-US" sz="90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610D91-72AD-4E93-B3FF-83B983C89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578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2581</TotalTime>
  <Words>2551</Words>
  <Application>Microsoft Office PowerPoint</Application>
  <PresentationFormat>A4 용지(210x297mm)</PresentationFormat>
  <Paragraphs>680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7" baseType="lpstr">
      <vt:lpstr>나눔스퀘어OTF_ac ExtraBold</vt:lpstr>
      <vt:lpstr>Dotum</vt:lpstr>
      <vt:lpstr>Arial</vt:lpstr>
      <vt:lpstr>나눔고딕</vt:lpstr>
      <vt:lpstr>맑은 고딕</vt:lpstr>
      <vt:lpstr>나눔스퀘어OTF_ac Bold</vt:lpstr>
      <vt:lpstr>Calibri Light</vt:lpstr>
      <vt:lpstr>나눔스퀘어OTF_ac</vt:lpstr>
      <vt:lpstr>Calibri</vt:lpstr>
      <vt:lpstr>Dotum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 Hyemin</dc:creator>
  <cp:lastModifiedBy>Seo Hyemin</cp:lastModifiedBy>
  <cp:revision>146</cp:revision>
  <dcterms:created xsi:type="dcterms:W3CDTF">2020-02-19T13:37:33Z</dcterms:created>
  <dcterms:modified xsi:type="dcterms:W3CDTF">2020-04-30T12:37:11Z</dcterms:modified>
</cp:coreProperties>
</file>